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79" r:id="rId2"/>
    <p:sldId id="281" r:id="rId3"/>
    <p:sldId id="274" r:id="rId4"/>
    <p:sldId id="291" r:id="rId5"/>
    <p:sldId id="275" r:id="rId6"/>
    <p:sldId id="280" r:id="rId7"/>
    <p:sldId id="288" r:id="rId8"/>
    <p:sldId id="289" r:id="rId9"/>
    <p:sldId id="260" r:id="rId10"/>
    <p:sldId id="264" r:id="rId11"/>
    <p:sldId id="286" r:id="rId12"/>
    <p:sldId id="285" r:id="rId13"/>
  </p:sldIdLst>
  <p:sldSz cx="9144000" cy="6858000" type="screen4x3"/>
  <p:notesSz cx="6811963" cy="99456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BFF"/>
    <a:srgbClr val="7E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>
      <p:cViewPr varScale="1">
        <p:scale>
          <a:sx n="74" d="100"/>
          <a:sy n="74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F9E400-1F93-4A85-8A7E-315454F766FA}" type="doc">
      <dgm:prSet loTypeId="urn:microsoft.com/office/officeart/2005/8/layout/vList4#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D849FC2A-CE9E-422D-9FA8-CF95F6ED6BF8}">
      <dgm:prSet phldrT="[Text]" custT="1"/>
      <dgm:spPr/>
      <dgm:t>
        <a:bodyPr/>
        <a:lstStyle/>
        <a:p>
          <a:pPr algn="l">
            <a:lnSpc>
              <a:spcPct val="90000"/>
            </a:lnSpc>
          </a:pPr>
          <a:r>
            <a:rPr lang="pl-PL" sz="25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                      </a:t>
          </a:r>
        </a:p>
        <a:p>
          <a:pPr algn="l">
            <a:lnSpc>
              <a:spcPct val="90000"/>
            </a:lnSpc>
          </a:pPr>
          <a:r>
            <a:rPr lang="pl-PL" sz="25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	</a:t>
          </a:r>
          <a:r>
            <a:rPr lang="pl-PL" sz="25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</a:t>
          </a:r>
          <a:r>
            <a:rPr lang="pl-PL" sz="25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-INCUBATION</a:t>
          </a:r>
        </a:p>
        <a:p>
          <a:pPr algn="ctr">
            <a:lnSpc>
              <a:spcPct val="100000"/>
            </a:lnSpc>
            <a:tabLst/>
          </a:pPr>
          <a:r>
            <a:rPr lang="pl-PL" sz="2000" dirty="0" smtClean="0"/>
            <a:t>E	</a:t>
          </a:r>
          <a:r>
            <a:rPr lang="en-US" sz="2000" dirty="0" smtClean="0"/>
            <a:t>period from business concept to</a:t>
          </a:r>
          <a:endParaRPr lang="pl-PL" sz="2000" dirty="0"/>
        </a:p>
      </dgm:t>
    </dgm:pt>
    <dgm:pt modelId="{2B0936A2-3FF7-4C3A-822D-696B7223A4F8}" type="parTrans" cxnId="{16C735E3-DFB9-4785-9282-6371AB4CDF18}">
      <dgm:prSet/>
      <dgm:spPr/>
      <dgm:t>
        <a:bodyPr/>
        <a:lstStyle/>
        <a:p>
          <a:endParaRPr lang="pl-PL"/>
        </a:p>
      </dgm:t>
    </dgm:pt>
    <dgm:pt modelId="{424347BB-495F-4604-BF1E-E5652E5E5674}" type="sibTrans" cxnId="{16C735E3-DFB9-4785-9282-6371AB4CDF18}">
      <dgm:prSet/>
      <dgm:spPr/>
      <dgm:t>
        <a:bodyPr/>
        <a:lstStyle/>
        <a:p>
          <a:endParaRPr lang="pl-PL"/>
        </a:p>
      </dgm:t>
    </dgm:pt>
    <dgm:pt modelId="{21850601-8FA3-4FF8-8B83-6128ADD120DF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pl-PL" sz="25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	    INCUBATION</a:t>
          </a:r>
        </a:p>
        <a:p>
          <a:pPr>
            <a:lnSpc>
              <a:spcPct val="90000"/>
            </a:lnSpc>
            <a:tabLst>
              <a:tab pos="1252538" algn="l"/>
            </a:tabLst>
          </a:pPr>
          <a:r>
            <a:rPr lang="pl-PL" sz="25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r>
            <a:rPr lang="en-US" sz="2000" dirty="0" smtClean="0"/>
            <a:t>The time from standby to record</a:t>
          </a:r>
          <a:endParaRPr lang="pl-PL" sz="2000" dirty="0" smtClean="0"/>
        </a:p>
        <a:p>
          <a:pPr>
            <a:lnSpc>
              <a:spcPct val="90000"/>
            </a:lnSpc>
            <a:tabLst>
              <a:tab pos="1252538" algn="l"/>
            </a:tabLst>
          </a:pPr>
          <a:r>
            <a:rPr lang="pl-PL" sz="2000" dirty="0" smtClean="0"/>
            <a:t>	</a:t>
          </a:r>
          <a:r>
            <a:rPr lang="en-US" sz="2000" dirty="0" smtClean="0"/>
            <a:t>your own business</a:t>
          </a:r>
          <a:r>
            <a:rPr lang="pl-PL" sz="25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</a:p>
        <a:p>
          <a:pPr>
            <a:lnSpc>
              <a:spcPct val="150000"/>
            </a:lnSpc>
          </a:pPr>
          <a:r>
            <a:rPr lang="pl-PL" sz="2000" dirty="0" smtClean="0"/>
            <a:t>	</a:t>
          </a:r>
          <a:endParaRPr lang="pl-PL" sz="25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AA793F-6112-4BC9-90F6-7F83729A4D95}" type="parTrans" cxnId="{794017D6-9031-4EC6-B631-4EFBCCED2DF4}">
      <dgm:prSet/>
      <dgm:spPr/>
      <dgm:t>
        <a:bodyPr/>
        <a:lstStyle/>
        <a:p>
          <a:endParaRPr lang="pl-PL"/>
        </a:p>
      </dgm:t>
    </dgm:pt>
    <dgm:pt modelId="{73412A11-D16A-4EFA-A75A-3047250E1E99}" type="sibTrans" cxnId="{794017D6-9031-4EC6-B631-4EFBCCED2DF4}">
      <dgm:prSet/>
      <dgm:spPr/>
      <dgm:t>
        <a:bodyPr/>
        <a:lstStyle/>
        <a:p>
          <a:endParaRPr lang="pl-PL"/>
        </a:p>
      </dgm:t>
    </dgm:pt>
    <dgm:pt modelId="{26FA7249-279B-4D51-BEE3-37BA8B1534EF}">
      <dgm:prSet/>
      <dgm:spPr/>
      <dgm:t>
        <a:bodyPr/>
        <a:lstStyle/>
        <a:p>
          <a:pPr algn="ctr">
            <a:lnSpc>
              <a:spcPct val="100000"/>
            </a:lnSpc>
            <a:tabLst/>
          </a:pPr>
          <a:r>
            <a:rPr lang="pl-PL" sz="2000" dirty="0" smtClean="0"/>
            <a:t>	</a:t>
          </a:r>
          <a:r>
            <a:rPr lang="en-US" sz="2000" dirty="0" smtClean="0"/>
            <a:t>readiness for recording your own</a:t>
          </a:r>
          <a:endParaRPr lang="pl-PL" sz="2000" dirty="0"/>
        </a:p>
      </dgm:t>
    </dgm:pt>
    <dgm:pt modelId="{B572BF6C-BF08-4BA8-B231-807AD76FC880}" type="parTrans" cxnId="{1C2F6800-D1D7-444A-A1BF-C4709FB4D232}">
      <dgm:prSet/>
      <dgm:spPr/>
      <dgm:t>
        <a:bodyPr/>
        <a:lstStyle/>
        <a:p>
          <a:endParaRPr lang="pl-PL"/>
        </a:p>
      </dgm:t>
    </dgm:pt>
    <dgm:pt modelId="{1B3395CD-586F-4F9C-92F1-734E4DF25D68}" type="sibTrans" cxnId="{1C2F6800-D1D7-444A-A1BF-C4709FB4D232}">
      <dgm:prSet/>
      <dgm:spPr/>
      <dgm:t>
        <a:bodyPr/>
        <a:lstStyle/>
        <a:p>
          <a:endParaRPr lang="pl-PL"/>
        </a:p>
      </dgm:t>
    </dgm:pt>
    <dgm:pt modelId="{07EC3842-C944-4025-B3B7-879C3950495F}">
      <dgm:prSet/>
      <dgm:spPr/>
      <dgm:t>
        <a:bodyPr/>
        <a:lstStyle/>
        <a:p>
          <a:pPr algn="ctr">
            <a:lnSpc>
              <a:spcPct val="100000"/>
            </a:lnSpc>
            <a:tabLst>
              <a:tab pos="1163638" algn="l"/>
            </a:tabLst>
          </a:pPr>
          <a:r>
            <a:rPr lang="pl-PL" sz="2000" dirty="0" smtClean="0"/>
            <a:t>	</a:t>
          </a:r>
          <a:r>
            <a:rPr lang="en-US" sz="2000" dirty="0" smtClean="0"/>
            <a:t>business</a:t>
          </a:r>
          <a:r>
            <a:rPr lang="pl-PL" sz="2000" dirty="0" smtClean="0"/>
            <a:t>           	</a:t>
          </a:r>
          <a:endParaRPr lang="pl-PL" sz="2000" dirty="0"/>
        </a:p>
      </dgm:t>
    </dgm:pt>
    <dgm:pt modelId="{5ED47687-B47A-4373-ADDA-C958AE8AA0D6}" type="parTrans" cxnId="{0F6482CF-B363-41F8-B02D-4FF1B46FA9C0}">
      <dgm:prSet/>
      <dgm:spPr/>
      <dgm:t>
        <a:bodyPr/>
        <a:lstStyle/>
        <a:p>
          <a:endParaRPr lang="pl-PL"/>
        </a:p>
      </dgm:t>
    </dgm:pt>
    <dgm:pt modelId="{8814CD8B-57DD-4838-8237-478CCF27F672}" type="sibTrans" cxnId="{0F6482CF-B363-41F8-B02D-4FF1B46FA9C0}">
      <dgm:prSet/>
      <dgm:spPr/>
      <dgm:t>
        <a:bodyPr/>
        <a:lstStyle/>
        <a:p>
          <a:endParaRPr lang="pl-PL"/>
        </a:p>
      </dgm:t>
    </dgm:pt>
    <dgm:pt modelId="{795F7A91-E35E-40A8-8A82-E90BB8A5AF0D}" type="pres">
      <dgm:prSet presAssocID="{5CF9E400-1F93-4A85-8A7E-315454F766F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F970040-7735-4D43-BAEE-92879A6EDAEF}" type="pres">
      <dgm:prSet presAssocID="{D849FC2A-CE9E-422D-9FA8-CF95F6ED6BF8}" presName="comp" presStyleCnt="0"/>
      <dgm:spPr/>
      <dgm:t>
        <a:bodyPr/>
        <a:lstStyle/>
        <a:p>
          <a:endParaRPr lang="pl-PL"/>
        </a:p>
      </dgm:t>
    </dgm:pt>
    <dgm:pt modelId="{D2298146-F1DE-4FA9-802A-D10660A9FA3B}" type="pres">
      <dgm:prSet presAssocID="{D849FC2A-CE9E-422D-9FA8-CF95F6ED6BF8}" presName="box" presStyleLbl="node1" presStyleIdx="0" presStyleCnt="2" custLinFactNeighborX="50" custLinFactNeighborY="-466"/>
      <dgm:spPr/>
      <dgm:t>
        <a:bodyPr/>
        <a:lstStyle/>
        <a:p>
          <a:endParaRPr lang="pl-PL"/>
        </a:p>
      </dgm:t>
    </dgm:pt>
    <dgm:pt modelId="{BAE94659-7398-4983-813D-FDB8661E0C61}" type="pres">
      <dgm:prSet presAssocID="{D849FC2A-CE9E-422D-9FA8-CF95F6ED6BF8}" presName="img" presStyleLbl="fgImgPlace1" presStyleIdx="0" presStyleCnt="2" custFlipVert="1" custScaleY="20727"/>
      <dgm:spPr/>
      <dgm:t>
        <a:bodyPr/>
        <a:lstStyle/>
        <a:p>
          <a:endParaRPr lang="pl-PL"/>
        </a:p>
      </dgm:t>
    </dgm:pt>
    <dgm:pt modelId="{3A72780A-93A4-4F47-B1BB-C391C2A896E0}" type="pres">
      <dgm:prSet presAssocID="{D849FC2A-CE9E-422D-9FA8-CF95F6ED6BF8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7A5B6C-0C0F-40D9-BE92-6668A670C7E0}" type="pres">
      <dgm:prSet presAssocID="{424347BB-495F-4604-BF1E-E5652E5E5674}" presName="spacer" presStyleCnt="0"/>
      <dgm:spPr/>
      <dgm:t>
        <a:bodyPr/>
        <a:lstStyle/>
        <a:p>
          <a:endParaRPr lang="pl-PL"/>
        </a:p>
      </dgm:t>
    </dgm:pt>
    <dgm:pt modelId="{2868A724-65F8-4935-A5D0-BFEF58B6E18B}" type="pres">
      <dgm:prSet presAssocID="{21850601-8FA3-4FF8-8B83-6128ADD120DF}" presName="comp" presStyleCnt="0"/>
      <dgm:spPr/>
      <dgm:t>
        <a:bodyPr/>
        <a:lstStyle/>
        <a:p>
          <a:endParaRPr lang="pl-PL"/>
        </a:p>
      </dgm:t>
    </dgm:pt>
    <dgm:pt modelId="{8D6B504E-2099-41B3-9709-9F525F2DFA6A}" type="pres">
      <dgm:prSet presAssocID="{21850601-8FA3-4FF8-8B83-6128ADD120DF}" presName="box" presStyleLbl="node1" presStyleIdx="1" presStyleCnt="2" custLinFactNeighborX="-365" custLinFactNeighborY="712"/>
      <dgm:spPr/>
      <dgm:t>
        <a:bodyPr/>
        <a:lstStyle/>
        <a:p>
          <a:endParaRPr lang="pl-PL"/>
        </a:p>
      </dgm:t>
    </dgm:pt>
    <dgm:pt modelId="{2F52781A-724D-4EE8-A5B0-D07B4EFECA73}" type="pres">
      <dgm:prSet presAssocID="{21850601-8FA3-4FF8-8B83-6128ADD120DF}" presName="img" presStyleLbl="fgImgPlace1" presStyleIdx="1" presStyleCnt="2" custFlipVert="1" custFlipHor="1" custScaleX="46603" custScaleY="21043"/>
      <dgm:spPr/>
      <dgm:t>
        <a:bodyPr/>
        <a:lstStyle/>
        <a:p>
          <a:endParaRPr lang="pl-PL"/>
        </a:p>
      </dgm:t>
    </dgm:pt>
    <dgm:pt modelId="{F067877C-9024-4C73-82BA-0699E08E537F}" type="pres">
      <dgm:prSet presAssocID="{21850601-8FA3-4FF8-8B83-6128ADD120DF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EAC77D-3ABB-42B3-BDE5-51E0D10115DB}" type="presOf" srcId="{21850601-8FA3-4FF8-8B83-6128ADD120DF}" destId="{8D6B504E-2099-41B3-9709-9F525F2DFA6A}" srcOrd="0" destOrd="0" presId="urn:microsoft.com/office/officeart/2005/8/layout/vList4#1"/>
    <dgm:cxn modelId="{F7A10234-3C37-4DB5-B92D-8F16D6205492}" type="presOf" srcId="{07EC3842-C944-4025-B3B7-879C3950495F}" destId="{3A72780A-93A4-4F47-B1BB-C391C2A896E0}" srcOrd="1" destOrd="2" presId="urn:microsoft.com/office/officeart/2005/8/layout/vList4#1"/>
    <dgm:cxn modelId="{B5ECF50C-4439-4BE7-90AA-E37D1564E480}" type="presOf" srcId="{D849FC2A-CE9E-422D-9FA8-CF95F6ED6BF8}" destId="{3A72780A-93A4-4F47-B1BB-C391C2A896E0}" srcOrd="1" destOrd="0" presId="urn:microsoft.com/office/officeart/2005/8/layout/vList4#1"/>
    <dgm:cxn modelId="{16C735E3-DFB9-4785-9282-6371AB4CDF18}" srcId="{5CF9E400-1F93-4A85-8A7E-315454F766FA}" destId="{D849FC2A-CE9E-422D-9FA8-CF95F6ED6BF8}" srcOrd="0" destOrd="0" parTransId="{2B0936A2-3FF7-4C3A-822D-696B7223A4F8}" sibTransId="{424347BB-495F-4604-BF1E-E5652E5E5674}"/>
    <dgm:cxn modelId="{BE75DA7B-0079-4884-A260-1756F2519158}" type="presOf" srcId="{21850601-8FA3-4FF8-8B83-6128ADD120DF}" destId="{F067877C-9024-4C73-82BA-0699E08E537F}" srcOrd="1" destOrd="0" presId="urn:microsoft.com/office/officeart/2005/8/layout/vList4#1"/>
    <dgm:cxn modelId="{0F6482CF-B363-41F8-B02D-4FF1B46FA9C0}" srcId="{26FA7249-279B-4D51-BEE3-37BA8B1534EF}" destId="{07EC3842-C944-4025-B3B7-879C3950495F}" srcOrd="0" destOrd="0" parTransId="{5ED47687-B47A-4373-ADDA-C958AE8AA0D6}" sibTransId="{8814CD8B-57DD-4838-8237-478CCF27F672}"/>
    <dgm:cxn modelId="{1C2F6800-D1D7-444A-A1BF-C4709FB4D232}" srcId="{D849FC2A-CE9E-422D-9FA8-CF95F6ED6BF8}" destId="{26FA7249-279B-4D51-BEE3-37BA8B1534EF}" srcOrd="0" destOrd="0" parTransId="{B572BF6C-BF08-4BA8-B231-807AD76FC880}" sibTransId="{1B3395CD-586F-4F9C-92F1-734E4DF25D68}"/>
    <dgm:cxn modelId="{794017D6-9031-4EC6-B631-4EFBCCED2DF4}" srcId="{5CF9E400-1F93-4A85-8A7E-315454F766FA}" destId="{21850601-8FA3-4FF8-8B83-6128ADD120DF}" srcOrd="1" destOrd="0" parTransId="{7EAA793F-6112-4BC9-90F6-7F83729A4D95}" sibTransId="{73412A11-D16A-4EFA-A75A-3047250E1E99}"/>
    <dgm:cxn modelId="{793E7EB2-3DFE-4FD4-8FE8-84FABB55C2EB}" type="presOf" srcId="{26FA7249-279B-4D51-BEE3-37BA8B1534EF}" destId="{3A72780A-93A4-4F47-B1BB-C391C2A896E0}" srcOrd="1" destOrd="1" presId="urn:microsoft.com/office/officeart/2005/8/layout/vList4#1"/>
    <dgm:cxn modelId="{1B35FC66-97B7-4D57-A438-CDD7B5EFD482}" type="presOf" srcId="{5CF9E400-1F93-4A85-8A7E-315454F766FA}" destId="{795F7A91-E35E-40A8-8A82-E90BB8A5AF0D}" srcOrd="0" destOrd="0" presId="urn:microsoft.com/office/officeart/2005/8/layout/vList4#1"/>
    <dgm:cxn modelId="{B64DFFE4-8EE4-4C47-98D1-E3CDD6E87357}" type="presOf" srcId="{07EC3842-C944-4025-B3B7-879C3950495F}" destId="{D2298146-F1DE-4FA9-802A-D10660A9FA3B}" srcOrd="0" destOrd="2" presId="urn:microsoft.com/office/officeart/2005/8/layout/vList4#1"/>
    <dgm:cxn modelId="{0E34D7F2-75CD-413D-A097-3023DA09C2EC}" type="presOf" srcId="{D849FC2A-CE9E-422D-9FA8-CF95F6ED6BF8}" destId="{D2298146-F1DE-4FA9-802A-D10660A9FA3B}" srcOrd="0" destOrd="0" presId="urn:microsoft.com/office/officeart/2005/8/layout/vList4#1"/>
    <dgm:cxn modelId="{F19CA7D6-599C-4536-A9D4-953D4516E7E5}" type="presOf" srcId="{26FA7249-279B-4D51-BEE3-37BA8B1534EF}" destId="{D2298146-F1DE-4FA9-802A-D10660A9FA3B}" srcOrd="0" destOrd="1" presId="urn:microsoft.com/office/officeart/2005/8/layout/vList4#1"/>
    <dgm:cxn modelId="{1AFDEC57-A56B-47FC-8B1C-91B08C52DB09}" type="presParOf" srcId="{795F7A91-E35E-40A8-8A82-E90BB8A5AF0D}" destId="{6F970040-7735-4D43-BAEE-92879A6EDAEF}" srcOrd="0" destOrd="0" presId="urn:microsoft.com/office/officeart/2005/8/layout/vList4#1"/>
    <dgm:cxn modelId="{17485914-40C9-47E4-AF78-3691A34A2984}" type="presParOf" srcId="{6F970040-7735-4D43-BAEE-92879A6EDAEF}" destId="{D2298146-F1DE-4FA9-802A-D10660A9FA3B}" srcOrd="0" destOrd="0" presId="urn:microsoft.com/office/officeart/2005/8/layout/vList4#1"/>
    <dgm:cxn modelId="{829A8601-DB2D-4BD1-B8D2-BB7E5EB6899D}" type="presParOf" srcId="{6F970040-7735-4D43-BAEE-92879A6EDAEF}" destId="{BAE94659-7398-4983-813D-FDB8661E0C61}" srcOrd="1" destOrd="0" presId="urn:microsoft.com/office/officeart/2005/8/layout/vList4#1"/>
    <dgm:cxn modelId="{D65D6E3A-096D-44DF-8422-89884E98FF89}" type="presParOf" srcId="{6F970040-7735-4D43-BAEE-92879A6EDAEF}" destId="{3A72780A-93A4-4F47-B1BB-C391C2A896E0}" srcOrd="2" destOrd="0" presId="urn:microsoft.com/office/officeart/2005/8/layout/vList4#1"/>
    <dgm:cxn modelId="{4DDD82B0-2B1B-4C3B-9420-28F405353FCE}" type="presParOf" srcId="{795F7A91-E35E-40A8-8A82-E90BB8A5AF0D}" destId="{2B7A5B6C-0C0F-40D9-BE92-6668A670C7E0}" srcOrd="1" destOrd="0" presId="urn:microsoft.com/office/officeart/2005/8/layout/vList4#1"/>
    <dgm:cxn modelId="{C865E555-9725-4CBF-BF8E-6865C876F070}" type="presParOf" srcId="{795F7A91-E35E-40A8-8A82-E90BB8A5AF0D}" destId="{2868A724-65F8-4935-A5D0-BFEF58B6E18B}" srcOrd="2" destOrd="0" presId="urn:microsoft.com/office/officeart/2005/8/layout/vList4#1"/>
    <dgm:cxn modelId="{6D3F723B-01DC-45DB-8D4E-250903CAA7F6}" type="presParOf" srcId="{2868A724-65F8-4935-A5D0-BFEF58B6E18B}" destId="{8D6B504E-2099-41B3-9709-9F525F2DFA6A}" srcOrd="0" destOrd="0" presId="urn:microsoft.com/office/officeart/2005/8/layout/vList4#1"/>
    <dgm:cxn modelId="{796EDCBB-0D8A-44BB-BC57-ED1B2FD190D8}" type="presParOf" srcId="{2868A724-65F8-4935-A5D0-BFEF58B6E18B}" destId="{2F52781A-724D-4EE8-A5B0-D07B4EFECA73}" srcOrd="1" destOrd="0" presId="urn:microsoft.com/office/officeart/2005/8/layout/vList4#1"/>
    <dgm:cxn modelId="{F8C9A3D5-D5D0-49B6-BBF2-2D3D73E3664F}" type="presParOf" srcId="{2868A724-65F8-4935-A5D0-BFEF58B6E18B}" destId="{F067877C-9024-4C73-82BA-0699E08E537F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98146-F1DE-4FA9-802A-D10660A9FA3B}">
      <dsp:nvSpPr>
        <dsp:cNvPr id="0" name=""/>
        <dsp:cNvSpPr/>
      </dsp:nvSpPr>
      <dsp:spPr>
        <a:xfrm>
          <a:off x="0" y="0"/>
          <a:ext cx="6985426" cy="21805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2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                     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i="1" kern="1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	</a:t>
          </a:r>
          <a:r>
            <a:rPr lang="pl-PL" sz="25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</a:t>
          </a:r>
          <a:r>
            <a:rPr lang="pl-PL" sz="25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-INCUBATION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pl-PL" sz="2000" kern="1200" dirty="0" smtClean="0"/>
            <a:t>E	</a:t>
          </a:r>
          <a:r>
            <a:rPr lang="en-US" sz="2000" kern="1200" dirty="0" smtClean="0"/>
            <a:t>period from business concept to</a:t>
          </a:r>
          <a:endParaRPr lang="pl-PL" sz="2000" kern="1200" dirty="0"/>
        </a:p>
        <a:p>
          <a:pPr marL="228600" lvl="1" indent="-228600" algn="ctr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pl-PL" sz="2000" kern="1200" dirty="0" smtClean="0"/>
            <a:t>	</a:t>
          </a:r>
          <a:r>
            <a:rPr lang="en-US" sz="2000" kern="1200" dirty="0" smtClean="0"/>
            <a:t>readiness for recording your own</a:t>
          </a:r>
          <a:endParaRPr lang="pl-PL" sz="2000" kern="1200" dirty="0"/>
        </a:p>
        <a:p>
          <a:pPr marL="457200" lvl="2" indent="-228600" algn="ctr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1163638" algn="l"/>
            </a:tabLst>
          </a:pPr>
          <a:r>
            <a:rPr lang="pl-PL" sz="2000" kern="1200" dirty="0" smtClean="0"/>
            <a:t>	</a:t>
          </a:r>
          <a:r>
            <a:rPr lang="en-US" sz="2000" kern="1200" dirty="0" smtClean="0"/>
            <a:t>business</a:t>
          </a:r>
          <a:r>
            <a:rPr lang="pl-PL" sz="2000" kern="1200" dirty="0" smtClean="0"/>
            <a:t>           	</a:t>
          </a:r>
          <a:endParaRPr lang="pl-PL" sz="2000" kern="1200" dirty="0"/>
        </a:p>
      </dsp:txBody>
      <dsp:txXfrm>
        <a:off x="1615139" y="0"/>
        <a:ext cx="5370286" cy="2180540"/>
      </dsp:txXfrm>
    </dsp:sp>
    <dsp:sp modelId="{BAE94659-7398-4983-813D-FDB8661E0C61}">
      <dsp:nvSpPr>
        <dsp:cNvPr id="0" name=""/>
        <dsp:cNvSpPr/>
      </dsp:nvSpPr>
      <dsp:spPr>
        <a:xfrm flipV="1">
          <a:off x="218054" y="909485"/>
          <a:ext cx="1397085" cy="361568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2">
              <a:tint val="50000"/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D6B504E-2099-41B3-9709-9F525F2DFA6A}">
      <dsp:nvSpPr>
        <dsp:cNvPr id="0" name=""/>
        <dsp:cNvSpPr/>
      </dsp:nvSpPr>
      <dsp:spPr>
        <a:xfrm>
          <a:off x="0" y="2399712"/>
          <a:ext cx="6985426" cy="21805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2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	    INCUBATION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252538" algn="l"/>
            </a:tabLst>
          </a:pPr>
          <a:r>
            <a:rPr lang="pl-PL" sz="25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r>
            <a:rPr lang="en-US" sz="2000" kern="1200" dirty="0" smtClean="0"/>
            <a:t>The time from standby to record</a:t>
          </a:r>
          <a:endParaRPr lang="pl-PL" sz="2000" kern="1200" dirty="0" smtClean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252538" algn="l"/>
            </a:tabLst>
          </a:pPr>
          <a:r>
            <a:rPr lang="pl-PL" sz="2000" kern="1200" dirty="0" smtClean="0"/>
            <a:t>	</a:t>
          </a:r>
          <a:r>
            <a:rPr lang="en-US" sz="2000" kern="1200" dirty="0" smtClean="0"/>
            <a:t>your own business</a:t>
          </a:r>
          <a:r>
            <a:rPr lang="pl-PL" sz="25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</a:p>
        <a:p>
          <a:pPr lvl="0" algn="l" defTabSz="11112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	</a:t>
          </a:r>
          <a:endParaRPr lang="pl-PL" sz="25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15139" y="2399712"/>
        <a:ext cx="5370286" cy="2180540"/>
      </dsp:txXfrm>
    </dsp:sp>
    <dsp:sp modelId="{2F52781A-724D-4EE8-A5B0-D07B4EFECA73}">
      <dsp:nvSpPr>
        <dsp:cNvPr id="0" name=""/>
        <dsp:cNvSpPr/>
      </dsp:nvSpPr>
      <dsp:spPr>
        <a:xfrm flipH="1" flipV="1">
          <a:off x="591054" y="3305324"/>
          <a:ext cx="651083" cy="367080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2">
              <a:tint val="50000"/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7E8FC-F24A-485D-A97D-B8FF35C98D9B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35405-9B86-4BB5-8CE1-7B3CDE33AE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48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7FDF2-8C63-4306-8BEA-CD4D7D4D742C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5D3-B94E-4762-8BD6-FDE5687DE4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422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45D3-B94E-4762-8BD6-FDE5687DE47E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2060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Działanie polegające na identyfikacji innowacyjnych rozwiązań i sprawdzeniu ich potencjału rynkowego.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45D3-B94E-4762-8BD6-FDE5687DE47E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60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85A174-47C5-4407-880C-86EDA2F881DE}" type="datetimeFigureOut">
              <a:rPr lang="pl-PL" smtClean="0"/>
              <a:pPr/>
              <a:t>2013-12-04</a:t>
            </a:fld>
            <a:endParaRPr lang="pl-P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491701-F61F-468F-939F-37BBE69F98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57883"/>
            <a:ext cx="8527976" cy="147002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>
                <a:solidFill>
                  <a:schemeClr val="tx1"/>
                </a:solidFill>
                <a:effectLst/>
              </a:rPr>
              <a:t>„Twój StartUp”</a:t>
            </a:r>
            <a:r>
              <a:rPr lang="pl-PL" sz="3500" b="1" dirty="0">
                <a:solidFill>
                  <a:schemeClr val="accent4">
                    <a:lumMod val="75000"/>
                  </a:schemeClr>
                </a:solidFill>
                <a:effectLst/>
              </a:rPr>
              <a:t/>
            </a:r>
            <a:br>
              <a:rPr lang="pl-PL" sz="3500" b="1" dirty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pl-PL" sz="35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/>
            </a:r>
            <a:br>
              <a:rPr lang="pl-PL" sz="35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pl-PL" sz="3500" b="1" dirty="0" err="1" smtClean="0">
                <a:solidFill>
                  <a:schemeClr val="accent4">
                    <a:lumMod val="75000"/>
                  </a:schemeClr>
                </a:solidFill>
                <a:effectLst/>
              </a:rPr>
              <a:t>how</a:t>
            </a:r>
            <a:r>
              <a:rPr lang="pl-PL" sz="35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pl-PL" sz="3500" b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it</a:t>
            </a:r>
            <a:r>
              <a:rPr lang="pl-PL" sz="3500" b="1" dirty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pl-PL" sz="3500" b="1" dirty="0" err="1">
                <a:solidFill>
                  <a:schemeClr val="accent4">
                    <a:lumMod val="75000"/>
                  </a:schemeClr>
                </a:solidFill>
                <a:effectLst/>
              </a:rPr>
              <a:t>works</a:t>
            </a:r>
            <a:endParaRPr lang="pl-PL" sz="3500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6376392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37566" y="5445224"/>
            <a:ext cx="39064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smtClean="0"/>
              <a:t>Zwoleń 05.12.2013 </a:t>
            </a:r>
            <a:r>
              <a:rPr lang="pl-PL" sz="3000" b="1" dirty="0" smtClean="0"/>
              <a:t>r.</a:t>
            </a:r>
            <a:endParaRPr lang="pl-PL" sz="3000" b="1" dirty="0"/>
          </a:p>
        </p:txBody>
      </p:sp>
    </p:spTree>
    <p:extLst>
      <p:ext uri="{BB962C8B-B14F-4D97-AF65-F5344CB8AC3E}">
        <p14:creationId xmlns:p14="http://schemas.microsoft.com/office/powerpoint/2010/main" val="362330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4216" y="6376392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895146" y="116946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92742" y="153797"/>
            <a:ext cx="61233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Fundation</a:t>
            </a:r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30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l-PL" sz="3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Contractor</a:t>
            </a:r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l-PL" sz="3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Beneficiaries</a:t>
            </a:r>
            <a:r>
              <a:rPr lang="pl-PL" sz="3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pl-PL" sz="3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How </a:t>
            </a:r>
            <a:r>
              <a:rPr lang="pl-PL" sz="3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pl-PL" sz="3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3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</a:t>
            </a:r>
            <a:r>
              <a:rPr lang="pl-PL" sz="3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Oval 23"/>
          <p:cNvSpPr/>
          <p:nvPr/>
        </p:nvSpPr>
        <p:spPr>
          <a:xfrm>
            <a:off x="107504" y="1169460"/>
            <a:ext cx="2700032" cy="26915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Fundation</a:t>
            </a:r>
            <a:endParaRPr lang="pl-PL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82705" y="4149080"/>
            <a:ext cx="2508631" cy="24482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Beneficiaries</a:t>
            </a:r>
            <a:endParaRPr lang="pl-PL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44208" y="1326169"/>
            <a:ext cx="2325198" cy="23042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Contractor</a:t>
            </a:r>
            <a:endParaRPr lang="pl-PL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44144" y="1988840"/>
            <a:ext cx="323363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61155" y="1619508"/>
            <a:ext cx="323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/>
              <a:t>Signing</a:t>
            </a:r>
            <a:r>
              <a:rPr lang="pl-PL" b="1" dirty="0"/>
              <a:t> of the </a:t>
            </a:r>
            <a:r>
              <a:rPr lang="pl-PL" b="1" dirty="0" err="1"/>
              <a:t>contract</a:t>
            </a:r>
            <a:endParaRPr lang="pl-PL" b="1" dirty="0"/>
          </a:p>
        </p:txBody>
      </p:sp>
      <p:sp>
        <p:nvSpPr>
          <p:cNvPr id="18" name="TextBox 17"/>
          <p:cNvSpPr txBox="1"/>
          <p:nvPr/>
        </p:nvSpPr>
        <p:spPr>
          <a:xfrm rot="19005772">
            <a:off x="5091236" y="337308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dirty="0" err="1"/>
              <a:t>Execution</a:t>
            </a:r>
            <a:r>
              <a:rPr lang="pl-PL" b="1" dirty="0"/>
              <a:t> of </a:t>
            </a:r>
            <a:r>
              <a:rPr lang="pl-PL" b="1" dirty="0" err="1"/>
              <a:t>orders</a:t>
            </a:r>
            <a:endParaRPr lang="pl-PL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66561" y="2123564"/>
            <a:ext cx="321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/>
              <a:t>VAT </a:t>
            </a:r>
            <a:r>
              <a:rPr lang="pl-PL" dirty="0" err="1"/>
              <a:t>invoices</a:t>
            </a:r>
            <a:endParaRPr lang="pl-PL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093063" y="2492896"/>
            <a:ext cx="31847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674700" y="3483693"/>
            <a:ext cx="1040170" cy="989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735795" y="3245833"/>
            <a:ext cx="1368152" cy="11388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2371501">
            <a:off x="2569076" y="3177843"/>
            <a:ext cx="2035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dirty="0" err="1"/>
              <a:t>Payment</a:t>
            </a:r>
            <a:r>
              <a:rPr lang="pl-PL" b="1" dirty="0"/>
              <a:t> of </a:t>
            </a:r>
            <a:r>
              <a:rPr lang="pl-PL" b="1" dirty="0" err="1"/>
              <a:t>remuneration</a:t>
            </a:r>
            <a:endParaRPr lang="pl-PL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32367" y="3815241"/>
            <a:ext cx="1350338" cy="11111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375610">
            <a:off x="2032153" y="3825915"/>
            <a:ext cx="2023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/>
              <a:t>Signing</a:t>
            </a:r>
            <a:r>
              <a:rPr lang="pl-PL" b="1" dirty="0"/>
              <a:t> of the </a:t>
            </a:r>
            <a:r>
              <a:rPr lang="pl-PL" b="1" dirty="0" err="1"/>
              <a:t>contract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7094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1" grpId="0"/>
      <p:bldP spid="3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7112" y="297870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Best…</a:t>
            </a:r>
            <a:endParaRPr lang="pl-PL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95764">
            <a:off x="3740848" y="4048294"/>
            <a:ext cx="5019675" cy="9048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9818">
            <a:off x="5017197" y="1568971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3011">
            <a:off x="477536" y="4857506"/>
            <a:ext cx="2758423" cy="9654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74212">
            <a:off x="451254" y="2033142"/>
            <a:ext cx="38862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51720" y="2708920"/>
            <a:ext cx="51714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Bree Serif" pitchFamily="50" charset="-18"/>
              </a:rPr>
              <a:t>Thank you for your </a:t>
            </a:r>
            <a:r>
              <a:rPr lang="en-US" sz="4000" b="1" dirty="0" smtClean="0">
                <a:latin typeface="Bree Serif" pitchFamily="50" charset="-18"/>
              </a:rPr>
              <a:t>attention</a:t>
            </a:r>
            <a:r>
              <a:rPr lang="pl-PL" sz="4000" b="1" dirty="0" smtClean="0">
                <a:latin typeface="Bree Serif" pitchFamily="50" charset="-18"/>
              </a:rPr>
              <a:t>!</a:t>
            </a:r>
            <a:endParaRPr lang="pl-PL" sz="4000" b="1" dirty="0">
              <a:latin typeface="Bree Serif" pitchFamily="50" charset="-18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95146" y="116946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436096" y="5373216"/>
            <a:ext cx="2852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Kamil Besiński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0760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6412338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7138" y="1986510"/>
            <a:ext cx="345207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000" b="1" dirty="0"/>
              <a:t>1. </a:t>
            </a:r>
            <a:r>
              <a:rPr lang="pl-PL" sz="3000" dirty="0" smtClean="0"/>
              <a:t>INCUBATION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55776" y="615462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pl-PL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DO: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95146" y="116946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971600" y="3356992"/>
            <a:ext cx="368273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3000" b="1" dirty="0">
                <a:solidFill>
                  <a:prstClr val="black"/>
                </a:solidFill>
              </a:rPr>
              <a:t>2. </a:t>
            </a:r>
            <a:r>
              <a:rPr lang="pl-PL" sz="3000" dirty="0" err="1">
                <a:solidFill>
                  <a:prstClr val="black"/>
                </a:solidFill>
              </a:rPr>
              <a:t>Pre</a:t>
            </a:r>
            <a:r>
              <a:rPr lang="pl-PL" sz="3000" dirty="0">
                <a:solidFill>
                  <a:prstClr val="black"/>
                </a:solidFill>
              </a:rPr>
              <a:t>-INCUBATION</a:t>
            </a:r>
          </a:p>
        </p:txBody>
      </p:sp>
    </p:spTree>
    <p:extLst>
      <p:ext uri="{BB962C8B-B14F-4D97-AF65-F5344CB8AC3E}">
        <p14:creationId xmlns:p14="http://schemas.microsoft.com/office/powerpoint/2010/main" val="19737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6378997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3808" y="307685"/>
            <a:ext cx="58326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COMPREHENSIVE SUPPORT         </a:t>
            </a:r>
            <a:endParaRPr lang="pl-PL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0246" y="1412776"/>
            <a:ext cx="7442154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endParaRPr lang="pl-PL" dirty="0" smtClean="0"/>
          </a:p>
          <a:p>
            <a:endParaRPr lang="pl-PL" sz="2500" b="1" dirty="0" smtClean="0">
              <a:solidFill>
                <a:schemeClr val="accent6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46294247"/>
              </p:ext>
            </p:extLst>
          </p:nvPr>
        </p:nvGraphicFramePr>
        <p:xfrm>
          <a:off x="1212462" y="1412776"/>
          <a:ext cx="6985426" cy="4580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33" y="1634649"/>
            <a:ext cx="2520280" cy="1716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33" y="4077072"/>
            <a:ext cx="2520280" cy="1680187"/>
          </a:xfrm>
          <a:prstGeom prst="rect">
            <a:avLst/>
          </a:prstGeom>
        </p:spPr>
      </p:pic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30246" y="126876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2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6412338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9" y="-1323528"/>
            <a:ext cx="5724635" cy="38164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55776" y="615462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</a:t>
            </a:r>
            <a:r>
              <a:rPr lang="pl-PL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-INCUBATION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95146" y="116946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928796" y="1988840"/>
            <a:ext cx="7675652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500" dirty="0" smtClean="0">
                <a:solidFill>
                  <a:prstClr val="black"/>
                </a:solidFill>
              </a:rPr>
              <a:t>Best opportunity for new entrepreneurs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2500" dirty="0" smtClean="0">
                <a:solidFill>
                  <a:prstClr val="black"/>
                </a:solidFill>
              </a:rPr>
              <a:t>no registration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2500" dirty="0" smtClean="0">
                <a:solidFill>
                  <a:prstClr val="black"/>
                </a:solidFill>
              </a:rPr>
              <a:t>no long term contract</a:t>
            </a:r>
            <a:endParaRPr lang="pl-PL" sz="2500" dirty="0" smtClean="0">
              <a:solidFill>
                <a:prstClr val="black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500" dirty="0" smtClean="0">
                <a:solidFill>
                  <a:prstClr val="black"/>
                </a:solidFill>
              </a:rPr>
              <a:t>no </a:t>
            </a:r>
            <a:r>
              <a:rPr lang="en-GB" sz="2500" dirty="0" smtClean="0">
                <a:solidFill>
                  <a:prstClr val="black"/>
                </a:solidFill>
              </a:rPr>
              <a:t>risk</a:t>
            </a:r>
            <a:r>
              <a:rPr lang="pl-PL" sz="2500" dirty="0" smtClean="0">
                <a:solidFill>
                  <a:prstClr val="black"/>
                </a:solidFill>
              </a:rPr>
              <a:t> (</a:t>
            </a:r>
            <a:r>
              <a:rPr lang="en-US" sz="2500" dirty="0">
                <a:solidFill>
                  <a:prstClr val="black"/>
                </a:solidFill>
              </a:rPr>
              <a:t>responsibility rests on the </a:t>
            </a:r>
            <a:r>
              <a:rPr lang="en-US" sz="2500" dirty="0" smtClean="0">
                <a:solidFill>
                  <a:prstClr val="black"/>
                </a:solidFill>
              </a:rPr>
              <a:t>foundation</a:t>
            </a:r>
            <a:r>
              <a:rPr lang="pl-PL" sz="2500" dirty="0" smtClean="0">
                <a:solidFill>
                  <a:prstClr val="black"/>
                </a:solidFill>
              </a:rPr>
              <a:t>)</a:t>
            </a:r>
            <a:endParaRPr lang="en-GB" sz="2500" dirty="0" smtClean="0">
              <a:solidFill>
                <a:prstClr val="black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2500" dirty="0" smtClean="0">
                <a:solidFill>
                  <a:prstClr val="black"/>
                </a:solidFill>
              </a:rPr>
              <a:t>cheep (60 EUR/month)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2500" dirty="0" smtClean="0">
                <a:solidFill>
                  <a:prstClr val="black"/>
                </a:solidFill>
              </a:rPr>
              <a:t>fast </a:t>
            </a:r>
            <a:r>
              <a:rPr lang="pl-PL" sz="2500" dirty="0" smtClean="0">
                <a:solidFill>
                  <a:prstClr val="black"/>
                </a:solidFill>
              </a:rPr>
              <a:t>(</a:t>
            </a:r>
            <a:r>
              <a:rPr lang="en-GB" sz="2500" dirty="0" smtClean="0">
                <a:solidFill>
                  <a:prstClr val="black"/>
                </a:solidFill>
              </a:rPr>
              <a:t>just</a:t>
            </a:r>
            <a:r>
              <a:rPr lang="pl-PL" sz="2500" dirty="0" smtClean="0">
                <a:solidFill>
                  <a:prstClr val="black"/>
                </a:solidFill>
              </a:rPr>
              <a:t> 10 </a:t>
            </a:r>
            <a:r>
              <a:rPr lang="en-GB" sz="2500" dirty="0" smtClean="0">
                <a:solidFill>
                  <a:prstClr val="black"/>
                </a:solidFill>
              </a:rPr>
              <a:t>minutes</a:t>
            </a:r>
            <a:r>
              <a:rPr lang="pl-PL" sz="2500" dirty="0" smtClean="0">
                <a:solidFill>
                  <a:prstClr val="black"/>
                </a:solidFill>
              </a:rPr>
              <a:t>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2500" dirty="0" smtClean="0">
                <a:solidFill>
                  <a:prstClr val="black"/>
                </a:solidFill>
              </a:rPr>
              <a:t>focus</a:t>
            </a:r>
            <a:r>
              <a:rPr lang="pl-PL" sz="2500" dirty="0" smtClean="0">
                <a:solidFill>
                  <a:prstClr val="black"/>
                </a:solidFill>
              </a:rPr>
              <a:t> on bussines</a:t>
            </a:r>
            <a:endParaRPr lang="en-GB" sz="2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8064" y="6376392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741363" y="114935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9" name="Freeform 28"/>
          <p:cNvSpPr/>
          <p:nvPr/>
        </p:nvSpPr>
        <p:spPr>
          <a:xfrm rot="5374982">
            <a:off x="4393806" y="2588197"/>
            <a:ext cx="119710" cy="380054"/>
          </a:xfrm>
          <a:custGeom>
            <a:avLst/>
            <a:gdLst>
              <a:gd name="connsiteX0" fmla="*/ 0 w 119710"/>
              <a:gd name="connsiteY0" fmla="*/ 76011 h 380054"/>
              <a:gd name="connsiteX1" fmla="*/ 59855 w 119710"/>
              <a:gd name="connsiteY1" fmla="*/ 76011 h 380054"/>
              <a:gd name="connsiteX2" fmla="*/ 59855 w 119710"/>
              <a:gd name="connsiteY2" fmla="*/ 0 h 380054"/>
              <a:gd name="connsiteX3" fmla="*/ 119710 w 119710"/>
              <a:gd name="connsiteY3" fmla="*/ 190027 h 380054"/>
              <a:gd name="connsiteX4" fmla="*/ 59855 w 119710"/>
              <a:gd name="connsiteY4" fmla="*/ 380054 h 380054"/>
              <a:gd name="connsiteX5" fmla="*/ 59855 w 119710"/>
              <a:gd name="connsiteY5" fmla="*/ 304043 h 380054"/>
              <a:gd name="connsiteX6" fmla="*/ 0 w 119710"/>
              <a:gd name="connsiteY6" fmla="*/ 304043 h 380054"/>
              <a:gd name="connsiteX7" fmla="*/ 0 w 119710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710" h="380054">
                <a:moveTo>
                  <a:pt x="119709" y="304043"/>
                </a:moveTo>
                <a:lnTo>
                  <a:pt x="59855" y="304043"/>
                </a:lnTo>
                <a:lnTo>
                  <a:pt x="59855" y="380054"/>
                </a:lnTo>
                <a:lnTo>
                  <a:pt x="1" y="190027"/>
                </a:lnTo>
                <a:lnTo>
                  <a:pt x="59855" y="0"/>
                </a:lnTo>
                <a:lnTo>
                  <a:pt x="59855" y="76011"/>
                </a:lnTo>
                <a:lnTo>
                  <a:pt x="119709" y="76011"/>
                </a:lnTo>
                <a:lnTo>
                  <a:pt x="119709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912" tIns="76011" rIns="0" bIns="7601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0" name="Freeform 29"/>
          <p:cNvSpPr/>
          <p:nvPr/>
        </p:nvSpPr>
        <p:spPr>
          <a:xfrm>
            <a:off x="3755593" y="1337250"/>
            <a:ext cx="1384512" cy="1364412"/>
          </a:xfrm>
          <a:custGeom>
            <a:avLst/>
            <a:gdLst>
              <a:gd name="connsiteX0" fmla="*/ 0 w 1384512"/>
              <a:gd name="connsiteY0" fmla="*/ 682206 h 1364412"/>
              <a:gd name="connsiteX1" fmla="*/ 692256 w 1384512"/>
              <a:gd name="connsiteY1" fmla="*/ 0 h 1364412"/>
              <a:gd name="connsiteX2" fmla="*/ 1384512 w 1384512"/>
              <a:gd name="connsiteY2" fmla="*/ 682206 h 1364412"/>
              <a:gd name="connsiteX3" fmla="*/ 692256 w 1384512"/>
              <a:gd name="connsiteY3" fmla="*/ 1364412 h 1364412"/>
              <a:gd name="connsiteX4" fmla="*/ 0 w 1384512"/>
              <a:gd name="connsiteY4" fmla="*/ 682206 h 1364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4512" h="1364412">
                <a:moveTo>
                  <a:pt x="0" y="682206"/>
                </a:moveTo>
                <a:cubicBezTo>
                  <a:pt x="0" y="305434"/>
                  <a:pt x="309934" y="0"/>
                  <a:pt x="692256" y="0"/>
                </a:cubicBezTo>
                <a:cubicBezTo>
                  <a:pt x="1074578" y="0"/>
                  <a:pt x="1384512" y="305434"/>
                  <a:pt x="1384512" y="682206"/>
                </a:cubicBezTo>
                <a:cubicBezTo>
                  <a:pt x="1384512" y="1058978"/>
                  <a:pt x="1074578" y="1364412"/>
                  <a:pt x="692256" y="1364412"/>
                </a:cubicBezTo>
                <a:cubicBezTo>
                  <a:pt x="309934" y="1364412"/>
                  <a:pt x="0" y="1058978"/>
                  <a:pt x="0" y="682206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807" tIns="218864" rIns="221807" bIns="21886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 err="1"/>
              <a:t>Lending</a:t>
            </a:r>
            <a:r>
              <a:rPr lang="pl-PL" sz="1500" dirty="0"/>
              <a:t> </a:t>
            </a:r>
            <a:r>
              <a:rPr lang="pl-PL" sz="1500" dirty="0" err="1"/>
              <a:t>legal</a:t>
            </a:r>
            <a:r>
              <a:rPr lang="pl-PL" sz="1500" dirty="0"/>
              <a:t> </a:t>
            </a:r>
            <a:r>
              <a:rPr lang="pl-PL" sz="1500" dirty="0" err="1"/>
              <a:t>personality</a:t>
            </a:r>
            <a:endParaRPr lang="pl-PL" sz="1500" kern="1200" dirty="0"/>
          </a:p>
        </p:txBody>
      </p:sp>
      <p:sp>
        <p:nvSpPr>
          <p:cNvPr id="31" name="Freeform 30"/>
          <p:cNvSpPr/>
          <p:nvPr/>
        </p:nvSpPr>
        <p:spPr>
          <a:xfrm rot="19502329">
            <a:off x="5254815" y="2796157"/>
            <a:ext cx="542681" cy="380054"/>
          </a:xfrm>
          <a:custGeom>
            <a:avLst/>
            <a:gdLst>
              <a:gd name="connsiteX0" fmla="*/ 0 w 542681"/>
              <a:gd name="connsiteY0" fmla="*/ 76011 h 380054"/>
              <a:gd name="connsiteX1" fmla="*/ 352654 w 542681"/>
              <a:gd name="connsiteY1" fmla="*/ 76011 h 380054"/>
              <a:gd name="connsiteX2" fmla="*/ 352654 w 542681"/>
              <a:gd name="connsiteY2" fmla="*/ 0 h 380054"/>
              <a:gd name="connsiteX3" fmla="*/ 542681 w 542681"/>
              <a:gd name="connsiteY3" fmla="*/ 190027 h 380054"/>
              <a:gd name="connsiteX4" fmla="*/ 352654 w 542681"/>
              <a:gd name="connsiteY4" fmla="*/ 380054 h 380054"/>
              <a:gd name="connsiteX5" fmla="*/ 352654 w 542681"/>
              <a:gd name="connsiteY5" fmla="*/ 304043 h 380054"/>
              <a:gd name="connsiteX6" fmla="*/ 0 w 542681"/>
              <a:gd name="connsiteY6" fmla="*/ 304043 h 380054"/>
              <a:gd name="connsiteX7" fmla="*/ 0 w 542681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681" h="380054">
                <a:moveTo>
                  <a:pt x="0" y="76011"/>
                </a:moveTo>
                <a:lnTo>
                  <a:pt x="352654" y="76011"/>
                </a:lnTo>
                <a:lnTo>
                  <a:pt x="352654" y="0"/>
                </a:lnTo>
                <a:lnTo>
                  <a:pt x="542681" y="190027"/>
                </a:lnTo>
                <a:lnTo>
                  <a:pt x="352654" y="380054"/>
                </a:lnTo>
                <a:lnTo>
                  <a:pt x="352654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6011" rIns="114015" bIns="7601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3" name="Freeform 32"/>
          <p:cNvSpPr/>
          <p:nvPr/>
        </p:nvSpPr>
        <p:spPr>
          <a:xfrm rot="19534">
            <a:off x="5538838" y="3549404"/>
            <a:ext cx="661572" cy="380054"/>
          </a:xfrm>
          <a:custGeom>
            <a:avLst/>
            <a:gdLst>
              <a:gd name="connsiteX0" fmla="*/ 0 w 661572"/>
              <a:gd name="connsiteY0" fmla="*/ 76011 h 380054"/>
              <a:gd name="connsiteX1" fmla="*/ 471545 w 661572"/>
              <a:gd name="connsiteY1" fmla="*/ 76011 h 380054"/>
              <a:gd name="connsiteX2" fmla="*/ 471545 w 661572"/>
              <a:gd name="connsiteY2" fmla="*/ 0 h 380054"/>
              <a:gd name="connsiteX3" fmla="*/ 661572 w 661572"/>
              <a:gd name="connsiteY3" fmla="*/ 190027 h 380054"/>
              <a:gd name="connsiteX4" fmla="*/ 471545 w 661572"/>
              <a:gd name="connsiteY4" fmla="*/ 380054 h 380054"/>
              <a:gd name="connsiteX5" fmla="*/ 471545 w 661572"/>
              <a:gd name="connsiteY5" fmla="*/ 304043 h 380054"/>
              <a:gd name="connsiteX6" fmla="*/ 0 w 661572"/>
              <a:gd name="connsiteY6" fmla="*/ 304043 h 380054"/>
              <a:gd name="connsiteX7" fmla="*/ 0 w 661572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72" h="380054">
                <a:moveTo>
                  <a:pt x="0" y="76011"/>
                </a:moveTo>
                <a:lnTo>
                  <a:pt x="471545" y="76011"/>
                </a:lnTo>
                <a:lnTo>
                  <a:pt x="471545" y="0"/>
                </a:lnTo>
                <a:lnTo>
                  <a:pt x="661572" y="190027"/>
                </a:lnTo>
                <a:lnTo>
                  <a:pt x="471545" y="380054"/>
                </a:lnTo>
                <a:lnTo>
                  <a:pt x="471545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6010" rIns="114015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5" name="Freeform 34"/>
          <p:cNvSpPr/>
          <p:nvPr/>
        </p:nvSpPr>
        <p:spPr>
          <a:xfrm rot="2203888">
            <a:off x="5239180" y="4337721"/>
            <a:ext cx="576513" cy="380054"/>
          </a:xfrm>
          <a:custGeom>
            <a:avLst/>
            <a:gdLst>
              <a:gd name="connsiteX0" fmla="*/ 0 w 576513"/>
              <a:gd name="connsiteY0" fmla="*/ 76011 h 380054"/>
              <a:gd name="connsiteX1" fmla="*/ 386486 w 576513"/>
              <a:gd name="connsiteY1" fmla="*/ 76011 h 380054"/>
              <a:gd name="connsiteX2" fmla="*/ 386486 w 576513"/>
              <a:gd name="connsiteY2" fmla="*/ 0 h 380054"/>
              <a:gd name="connsiteX3" fmla="*/ 576513 w 576513"/>
              <a:gd name="connsiteY3" fmla="*/ 190027 h 380054"/>
              <a:gd name="connsiteX4" fmla="*/ 386486 w 576513"/>
              <a:gd name="connsiteY4" fmla="*/ 380054 h 380054"/>
              <a:gd name="connsiteX5" fmla="*/ 386486 w 576513"/>
              <a:gd name="connsiteY5" fmla="*/ 304043 h 380054"/>
              <a:gd name="connsiteX6" fmla="*/ 0 w 576513"/>
              <a:gd name="connsiteY6" fmla="*/ 304043 h 380054"/>
              <a:gd name="connsiteX7" fmla="*/ 0 w 576513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6513" h="380054">
                <a:moveTo>
                  <a:pt x="0" y="76011"/>
                </a:moveTo>
                <a:lnTo>
                  <a:pt x="386486" y="76011"/>
                </a:lnTo>
                <a:lnTo>
                  <a:pt x="386486" y="0"/>
                </a:lnTo>
                <a:lnTo>
                  <a:pt x="576513" y="190027"/>
                </a:lnTo>
                <a:lnTo>
                  <a:pt x="386486" y="380054"/>
                </a:lnTo>
                <a:lnTo>
                  <a:pt x="386486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6010" rIns="114016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6" name="Freeform 35"/>
          <p:cNvSpPr/>
          <p:nvPr/>
        </p:nvSpPr>
        <p:spPr>
          <a:xfrm>
            <a:off x="5843106" y="4597983"/>
            <a:ext cx="1332008" cy="1324644"/>
          </a:xfrm>
          <a:custGeom>
            <a:avLst/>
            <a:gdLst>
              <a:gd name="connsiteX0" fmla="*/ 0 w 1332008"/>
              <a:gd name="connsiteY0" fmla="*/ 662322 h 1324644"/>
              <a:gd name="connsiteX1" fmla="*/ 666004 w 1332008"/>
              <a:gd name="connsiteY1" fmla="*/ 0 h 1324644"/>
              <a:gd name="connsiteX2" fmla="*/ 1332008 w 1332008"/>
              <a:gd name="connsiteY2" fmla="*/ 662322 h 1324644"/>
              <a:gd name="connsiteX3" fmla="*/ 666004 w 1332008"/>
              <a:gd name="connsiteY3" fmla="*/ 1324644 h 1324644"/>
              <a:gd name="connsiteX4" fmla="*/ 0 w 1332008"/>
              <a:gd name="connsiteY4" fmla="*/ 662322 h 1324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2008" h="1324644">
                <a:moveTo>
                  <a:pt x="0" y="662322"/>
                </a:moveTo>
                <a:cubicBezTo>
                  <a:pt x="0" y="296532"/>
                  <a:pt x="298180" y="0"/>
                  <a:pt x="666004" y="0"/>
                </a:cubicBezTo>
                <a:cubicBezTo>
                  <a:pt x="1033828" y="0"/>
                  <a:pt x="1332008" y="296532"/>
                  <a:pt x="1332008" y="662322"/>
                </a:cubicBezTo>
                <a:cubicBezTo>
                  <a:pt x="1332008" y="1028112"/>
                  <a:pt x="1033828" y="1324644"/>
                  <a:pt x="666004" y="1324644"/>
                </a:cubicBezTo>
                <a:cubicBezTo>
                  <a:pt x="298180" y="1324644"/>
                  <a:pt x="0" y="1028112"/>
                  <a:pt x="0" y="662322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4118" tIns="213040" rIns="214118" bIns="21304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/>
              <a:t>bank </a:t>
            </a:r>
            <a:r>
              <a:rPr lang="pl-PL" sz="1500" dirty="0" err="1"/>
              <a:t>account</a:t>
            </a:r>
            <a:endParaRPr lang="pl-PL" sz="1500" kern="1200" dirty="0"/>
          </a:p>
        </p:txBody>
      </p:sp>
      <p:sp>
        <p:nvSpPr>
          <p:cNvPr id="37" name="Freeform 36"/>
          <p:cNvSpPr/>
          <p:nvPr/>
        </p:nvSpPr>
        <p:spPr>
          <a:xfrm rot="5280362">
            <a:off x="4380098" y="4617411"/>
            <a:ext cx="135501" cy="380054"/>
          </a:xfrm>
          <a:custGeom>
            <a:avLst/>
            <a:gdLst>
              <a:gd name="connsiteX0" fmla="*/ 0 w 135501"/>
              <a:gd name="connsiteY0" fmla="*/ 76011 h 380054"/>
              <a:gd name="connsiteX1" fmla="*/ 67751 w 135501"/>
              <a:gd name="connsiteY1" fmla="*/ 76011 h 380054"/>
              <a:gd name="connsiteX2" fmla="*/ 67751 w 135501"/>
              <a:gd name="connsiteY2" fmla="*/ 0 h 380054"/>
              <a:gd name="connsiteX3" fmla="*/ 135501 w 135501"/>
              <a:gd name="connsiteY3" fmla="*/ 190027 h 380054"/>
              <a:gd name="connsiteX4" fmla="*/ 67751 w 135501"/>
              <a:gd name="connsiteY4" fmla="*/ 380054 h 380054"/>
              <a:gd name="connsiteX5" fmla="*/ 67751 w 135501"/>
              <a:gd name="connsiteY5" fmla="*/ 304043 h 380054"/>
              <a:gd name="connsiteX6" fmla="*/ 0 w 135501"/>
              <a:gd name="connsiteY6" fmla="*/ 304043 h 380054"/>
              <a:gd name="connsiteX7" fmla="*/ 0 w 135501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1" h="380054">
                <a:moveTo>
                  <a:pt x="0" y="76011"/>
                </a:moveTo>
                <a:lnTo>
                  <a:pt x="67751" y="76011"/>
                </a:lnTo>
                <a:lnTo>
                  <a:pt x="67751" y="0"/>
                </a:lnTo>
                <a:lnTo>
                  <a:pt x="135501" y="190027"/>
                </a:lnTo>
                <a:lnTo>
                  <a:pt x="67751" y="380054"/>
                </a:lnTo>
                <a:lnTo>
                  <a:pt x="67751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6010" rIns="40650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8" name="Freeform 37"/>
          <p:cNvSpPr/>
          <p:nvPr/>
        </p:nvSpPr>
        <p:spPr>
          <a:xfrm>
            <a:off x="3746554" y="4941168"/>
            <a:ext cx="1402590" cy="1375337"/>
          </a:xfrm>
          <a:custGeom>
            <a:avLst/>
            <a:gdLst>
              <a:gd name="connsiteX0" fmla="*/ 0 w 1276545"/>
              <a:gd name="connsiteY0" fmla="*/ 653424 h 1306847"/>
              <a:gd name="connsiteX1" fmla="*/ 638273 w 1276545"/>
              <a:gd name="connsiteY1" fmla="*/ 0 h 1306847"/>
              <a:gd name="connsiteX2" fmla="*/ 1276546 w 1276545"/>
              <a:gd name="connsiteY2" fmla="*/ 653424 h 1306847"/>
              <a:gd name="connsiteX3" fmla="*/ 638273 w 1276545"/>
              <a:gd name="connsiteY3" fmla="*/ 1306848 h 1306847"/>
              <a:gd name="connsiteX4" fmla="*/ 0 w 1276545"/>
              <a:gd name="connsiteY4" fmla="*/ 653424 h 1306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6545" h="1306847">
                <a:moveTo>
                  <a:pt x="0" y="653424"/>
                </a:moveTo>
                <a:cubicBezTo>
                  <a:pt x="0" y="292548"/>
                  <a:pt x="285765" y="0"/>
                  <a:pt x="638273" y="0"/>
                </a:cubicBezTo>
                <a:cubicBezTo>
                  <a:pt x="990781" y="0"/>
                  <a:pt x="1276546" y="292548"/>
                  <a:pt x="1276546" y="653424"/>
                </a:cubicBezTo>
                <a:cubicBezTo>
                  <a:pt x="1276546" y="1014300"/>
                  <a:pt x="990781" y="1306848"/>
                  <a:pt x="638273" y="1306848"/>
                </a:cubicBezTo>
                <a:cubicBezTo>
                  <a:pt x="285765" y="1306848"/>
                  <a:pt x="0" y="1014300"/>
                  <a:pt x="0" y="653424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996" tIns="210433" rIns="205996" bIns="21043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/>
              <a:t>Access to </a:t>
            </a:r>
            <a:r>
              <a:rPr lang="pl-PL" sz="1500" dirty="0" err="1"/>
              <a:t>knowledge</a:t>
            </a:r>
            <a:endParaRPr lang="pl-PL" sz="1500" kern="1200" dirty="0"/>
          </a:p>
        </p:txBody>
      </p:sp>
      <p:sp>
        <p:nvSpPr>
          <p:cNvPr id="39" name="Freeform 38"/>
          <p:cNvSpPr/>
          <p:nvPr/>
        </p:nvSpPr>
        <p:spPr>
          <a:xfrm rot="19410017">
            <a:off x="3086006" y="4340315"/>
            <a:ext cx="589224" cy="380055"/>
          </a:xfrm>
          <a:custGeom>
            <a:avLst/>
            <a:gdLst>
              <a:gd name="connsiteX0" fmla="*/ 0 w 589223"/>
              <a:gd name="connsiteY0" fmla="*/ 76011 h 380054"/>
              <a:gd name="connsiteX1" fmla="*/ 399196 w 589223"/>
              <a:gd name="connsiteY1" fmla="*/ 76011 h 380054"/>
              <a:gd name="connsiteX2" fmla="*/ 399196 w 589223"/>
              <a:gd name="connsiteY2" fmla="*/ 0 h 380054"/>
              <a:gd name="connsiteX3" fmla="*/ 589223 w 589223"/>
              <a:gd name="connsiteY3" fmla="*/ 190027 h 380054"/>
              <a:gd name="connsiteX4" fmla="*/ 399196 w 589223"/>
              <a:gd name="connsiteY4" fmla="*/ 380054 h 380054"/>
              <a:gd name="connsiteX5" fmla="*/ 399196 w 589223"/>
              <a:gd name="connsiteY5" fmla="*/ 304043 h 380054"/>
              <a:gd name="connsiteX6" fmla="*/ 0 w 589223"/>
              <a:gd name="connsiteY6" fmla="*/ 304043 h 380054"/>
              <a:gd name="connsiteX7" fmla="*/ 0 w 589223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9223" h="380054">
                <a:moveTo>
                  <a:pt x="589223" y="304043"/>
                </a:moveTo>
                <a:lnTo>
                  <a:pt x="190027" y="304043"/>
                </a:lnTo>
                <a:lnTo>
                  <a:pt x="190027" y="380054"/>
                </a:lnTo>
                <a:lnTo>
                  <a:pt x="0" y="190027"/>
                </a:lnTo>
                <a:lnTo>
                  <a:pt x="190027" y="0"/>
                </a:lnTo>
                <a:lnTo>
                  <a:pt x="190027" y="76011"/>
                </a:lnTo>
                <a:lnTo>
                  <a:pt x="589223" y="76011"/>
                </a:lnTo>
                <a:lnTo>
                  <a:pt x="589223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014" tIns="76011" rIns="2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40" name="Freeform 39"/>
          <p:cNvSpPr/>
          <p:nvPr/>
        </p:nvSpPr>
        <p:spPr>
          <a:xfrm>
            <a:off x="1662053" y="4613640"/>
            <a:ext cx="1406957" cy="1335639"/>
          </a:xfrm>
          <a:custGeom>
            <a:avLst/>
            <a:gdLst>
              <a:gd name="connsiteX0" fmla="*/ 0 w 1406957"/>
              <a:gd name="connsiteY0" fmla="*/ 667820 h 1335639"/>
              <a:gd name="connsiteX1" fmla="*/ 703479 w 1406957"/>
              <a:gd name="connsiteY1" fmla="*/ 0 h 1335639"/>
              <a:gd name="connsiteX2" fmla="*/ 1406958 w 1406957"/>
              <a:gd name="connsiteY2" fmla="*/ 667820 h 1335639"/>
              <a:gd name="connsiteX3" fmla="*/ 703479 w 1406957"/>
              <a:gd name="connsiteY3" fmla="*/ 1335640 h 1335639"/>
              <a:gd name="connsiteX4" fmla="*/ 0 w 1406957"/>
              <a:gd name="connsiteY4" fmla="*/ 667820 h 1335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957" h="1335639">
                <a:moveTo>
                  <a:pt x="0" y="667820"/>
                </a:moveTo>
                <a:cubicBezTo>
                  <a:pt x="0" y="298993"/>
                  <a:pt x="314958" y="0"/>
                  <a:pt x="703479" y="0"/>
                </a:cubicBezTo>
                <a:cubicBezTo>
                  <a:pt x="1092000" y="0"/>
                  <a:pt x="1406958" y="298993"/>
                  <a:pt x="1406958" y="667820"/>
                </a:cubicBezTo>
                <a:cubicBezTo>
                  <a:pt x="1406958" y="1036647"/>
                  <a:pt x="1092000" y="1335640"/>
                  <a:pt x="703479" y="1335640"/>
                </a:cubicBezTo>
                <a:cubicBezTo>
                  <a:pt x="314958" y="1335640"/>
                  <a:pt x="0" y="1036647"/>
                  <a:pt x="0" y="66782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5094" tIns="214650" rIns="225094" bIns="2146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dirty="0"/>
              <a:t>Access to the offices of the Foundation</a:t>
            </a:r>
            <a:endParaRPr lang="pl-PL" sz="1500" kern="1200" dirty="0"/>
          </a:p>
        </p:txBody>
      </p:sp>
      <p:sp>
        <p:nvSpPr>
          <p:cNvPr id="41" name="Freeform 40"/>
          <p:cNvSpPr/>
          <p:nvPr/>
        </p:nvSpPr>
        <p:spPr>
          <a:xfrm rot="21581039">
            <a:off x="2681521" y="3549306"/>
            <a:ext cx="688909" cy="380055"/>
          </a:xfrm>
          <a:custGeom>
            <a:avLst/>
            <a:gdLst>
              <a:gd name="connsiteX0" fmla="*/ 0 w 688909"/>
              <a:gd name="connsiteY0" fmla="*/ 76011 h 380054"/>
              <a:gd name="connsiteX1" fmla="*/ 498882 w 688909"/>
              <a:gd name="connsiteY1" fmla="*/ 76011 h 380054"/>
              <a:gd name="connsiteX2" fmla="*/ 498882 w 688909"/>
              <a:gd name="connsiteY2" fmla="*/ 0 h 380054"/>
              <a:gd name="connsiteX3" fmla="*/ 688909 w 688909"/>
              <a:gd name="connsiteY3" fmla="*/ 190027 h 380054"/>
              <a:gd name="connsiteX4" fmla="*/ 498882 w 688909"/>
              <a:gd name="connsiteY4" fmla="*/ 380054 h 380054"/>
              <a:gd name="connsiteX5" fmla="*/ 498882 w 688909"/>
              <a:gd name="connsiteY5" fmla="*/ 304043 h 380054"/>
              <a:gd name="connsiteX6" fmla="*/ 0 w 688909"/>
              <a:gd name="connsiteY6" fmla="*/ 304043 h 380054"/>
              <a:gd name="connsiteX7" fmla="*/ 0 w 688909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8909" h="380054">
                <a:moveTo>
                  <a:pt x="688909" y="304043"/>
                </a:moveTo>
                <a:lnTo>
                  <a:pt x="190027" y="304043"/>
                </a:lnTo>
                <a:lnTo>
                  <a:pt x="190027" y="380054"/>
                </a:lnTo>
                <a:lnTo>
                  <a:pt x="0" y="190027"/>
                </a:lnTo>
                <a:lnTo>
                  <a:pt x="190027" y="0"/>
                </a:lnTo>
                <a:lnTo>
                  <a:pt x="190027" y="76011"/>
                </a:lnTo>
                <a:lnTo>
                  <a:pt x="688909" y="76011"/>
                </a:lnTo>
                <a:lnTo>
                  <a:pt x="688909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015" tIns="76012" rIns="0" bIns="7601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42" name="Freeform 41"/>
          <p:cNvSpPr/>
          <p:nvPr/>
        </p:nvSpPr>
        <p:spPr>
          <a:xfrm>
            <a:off x="949629" y="3079086"/>
            <a:ext cx="1406957" cy="1335639"/>
          </a:xfrm>
          <a:custGeom>
            <a:avLst/>
            <a:gdLst>
              <a:gd name="connsiteX0" fmla="*/ 0 w 1406957"/>
              <a:gd name="connsiteY0" fmla="*/ 667820 h 1335639"/>
              <a:gd name="connsiteX1" fmla="*/ 703479 w 1406957"/>
              <a:gd name="connsiteY1" fmla="*/ 0 h 1335639"/>
              <a:gd name="connsiteX2" fmla="*/ 1406958 w 1406957"/>
              <a:gd name="connsiteY2" fmla="*/ 667820 h 1335639"/>
              <a:gd name="connsiteX3" fmla="*/ 703479 w 1406957"/>
              <a:gd name="connsiteY3" fmla="*/ 1335640 h 1335639"/>
              <a:gd name="connsiteX4" fmla="*/ 0 w 1406957"/>
              <a:gd name="connsiteY4" fmla="*/ 667820 h 1335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957" h="1335639">
                <a:moveTo>
                  <a:pt x="0" y="667820"/>
                </a:moveTo>
                <a:cubicBezTo>
                  <a:pt x="0" y="298993"/>
                  <a:pt x="314958" y="0"/>
                  <a:pt x="703479" y="0"/>
                </a:cubicBezTo>
                <a:cubicBezTo>
                  <a:pt x="1092000" y="0"/>
                  <a:pt x="1406958" y="298993"/>
                  <a:pt x="1406958" y="667820"/>
                </a:cubicBezTo>
                <a:cubicBezTo>
                  <a:pt x="1406958" y="1036647"/>
                  <a:pt x="1092000" y="1335640"/>
                  <a:pt x="703479" y="1335640"/>
                </a:cubicBezTo>
                <a:cubicBezTo>
                  <a:pt x="314958" y="1335640"/>
                  <a:pt x="0" y="1036647"/>
                  <a:pt x="0" y="66782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5094" tIns="214650" rIns="225094" bIns="2146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 err="1"/>
              <a:t>training</a:t>
            </a:r>
            <a:endParaRPr lang="pl-PL" sz="1500" kern="1200" dirty="0"/>
          </a:p>
        </p:txBody>
      </p:sp>
      <p:sp>
        <p:nvSpPr>
          <p:cNvPr id="43" name="Freeform 42"/>
          <p:cNvSpPr/>
          <p:nvPr/>
        </p:nvSpPr>
        <p:spPr>
          <a:xfrm rot="2081403">
            <a:off x="3076128" y="2783128"/>
            <a:ext cx="577396" cy="380055"/>
          </a:xfrm>
          <a:custGeom>
            <a:avLst/>
            <a:gdLst>
              <a:gd name="connsiteX0" fmla="*/ 0 w 577396"/>
              <a:gd name="connsiteY0" fmla="*/ 76011 h 380054"/>
              <a:gd name="connsiteX1" fmla="*/ 387369 w 577396"/>
              <a:gd name="connsiteY1" fmla="*/ 76011 h 380054"/>
              <a:gd name="connsiteX2" fmla="*/ 387369 w 577396"/>
              <a:gd name="connsiteY2" fmla="*/ 0 h 380054"/>
              <a:gd name="connsiteX3" fmla="*/ 577396 w 577396"/>
              <a:gd name="connsiteY3" fmla="*/ 190027 h 380054"/>
              <a:gd name="connsiteX4" fmla="*/ 387369 w 577396"/>
              <a:gd name="connsiteY4" fmla="*/ 380054 h 380054"/>
              <a:gd name="connsiteX5" fmla="*/ 387369 w 577396"/>
              <a:gd name="connsiteY5" fmla="*/ 304043 h 380054"/>
              <a:gd name="connsiteX6" fmla="*/ 0 w 577396"/>
              <a:gd name="connsiteY6" fmla="*/ 304043 h 380054"/>
              <a:gd name="connsiteX7" fmla="*/ 0 w 577396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7396" h="380054">
                <a:moveTo>
                  <a:pt x="577396" y="304043"/>
                </a:moveTo>
                <a:lnTo>
                  <a:pt x="190027" y="304043"/>
                </a:lnTo>
                <a:lnTo>
                  <a:pt x="190027" y="380054"/>
                </a:lnTo>
                <a:lnTo>
                  <a:pt x="0" y="190027"/>
                </a:lnTo>
                <a:lnTo>
                  <a:pt x="190027" y="0"/>
                </a:lnTo>
                <a:lnTo>
                  <a:pt x="190027" y="76011"/>
                </a:lnTo>
                <a:lnTo>
                  <a:pt x="577396" y="76011"/>
                </a:lnTo>
                <a:lnTo>
                  <a:pt x="577396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016" tIns="76011" rIns="-1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25" name="Freeform 31"/>
          <p:cNvSpPr/>
          <p:nvPr/>
        </p:nvSpPr>
        <p:spPr>
          <a:xfrm>
            <a:off x="5796136" y="1506960"/>
            <a:ext cx="1512168" cy="1572126"/>
          </a:xfrm>
          <a:custGeom>
            <a:avLst/>
            <a:gdLst>
              <a:gd name="connsiteX0" fmla="*/ 0 w 1319010"/>
              <a:gd name="connsiteY0" fmla="*/ 662327 h 1324654"/>
              <a:gd name="connsiteX1" fmla="*/ 659505 w 1319010"/>
              <a:gd name="connsiteY1" fmla="*/ 0 h 1324654"/>
              <a:gd name="connsiteX2" fmla="*/ 1319010 w 1319010"/>
              <a:gd name="connsiteY2" fmla="*/ 662327 h 1324654"/>
              <a:gd name="connsiteX3" fmla="*/ 659505 w 1319010"/>
              <a:gd name="connsiteY3" fmla="*/ 1324654 h 1324654"/>
              <a:gd name="connsiteX4" fmla="*/ 0 w 1319010"/>
              <a:gd name="connsiteY4" fmla="*/ 662327 h 132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010" h="1324654">
                <a:moveTo>
                  <a:pt x="0" y="662327"/>
                </a:moveTo>
                <a:cubicBezTo>
                  <a:pt x="0" y="296534"/>
                  <a:pt x="295270" y="0"/>
                  <a:pt x="659505" y="0"/>
                </a:cubicBezTo>
                <a:cubicBezTo>
                  <a:pt x="1023740" y="0"/>
                  <a:pt x="1319010" y="296534"/>
                  <a:pt x="1319010" y="662327"/>
                </a:cubicBezTo>
                <a:cubicBezTo>
                  <a:pt x="1319010" y="1028120"/>
                  <a:pt x="1023740" y="1324654"/>
                  <a:pt x="659505" y="1324654"/>
                </a:cubicBezTo>
                <a:cubicBezTo>
                  <a:pt x="295270" y="1324654"/>
                  <a:pt x="0" y="1028120"/>
                  <a:pt x="0" y="66232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215" tIns="213041" rIns="212215" bIns="213041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/>
              <a:t>Bookkeeping</a:t>
            </a:r>
          </a:p>
        </p:txBody>
      </p:sp>
      <p:sp>
        <p:nvSpPr>
          <p:cNvPr id="26" name="Freeform 33"/>
          <p:cNvSpPr/>
          <p:nvPr/>
        </p:nvSpPr>
        <p:spPr>
          <a:xfrm>
            <a:off x="6512451" y="3084591"/>
            <a:ext cx="1347832" cy="1324644"/>
          </a:xfrm>
          <a:custGeom>
            <a:avLst/>
            <a:gdLst>
              <a:gd name="connsiteX0" fmla="*/ 0 w 1347832"/>
              <a:gd name="connsiteY0" fmla="*/ 662322 h 1324644"/>
              <a:gd name="connsiteX1" fmla="*/ 673916 w 1347832"/>
              <a:gd name="connsiteY1" fmla="*/ 0 h 1324644"/>
              <a:gd name="connsiteX2" fmla="*/ 1347832 w 1347832"/>
              <a:gd name="connsiteY2" fmla="*/ 662322 h 1324644"/>
              <a:gd name="connsiteX3" fmla="*/ 673916 w 1347832"/>
              <a:gd name="connsiteY3" fmla="*/ 1324644 h 1324644"/>
              <a:gd name="connsiteX4" fmla="*/ 0 w 1347832"/>
              <a:gd name="connsiteY4" fmla="*/ 662322 h 1324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7832" h="1324644">
                <a:moveTo>
                  <a:pt x="0" y="662322"/>
                </a:moveTo>
                <a:cubicBezTo>
                  <a:pt x="0" y="296532"/>
                  <a:pt x="301722" y="0"/>
                  <a:pt x="673916" y="0"/>
                </a:cubicBezTo>
                <a:cubicBezTo>
                  <a:pt x="1046110" y="0"/>
                  <a:pt x="1347832" y="296532"/>
                  <a:pt x="1347832" y="662322"/>
                </a:cubicBezTo>
                <a:cubicBezTo>
                  <a:pt x="1347832" y="1028112"/>
                  <a:pt x="1046110" y="1324644"/>
                  <a:pt x="673916" y="1324644"/>
                </a:cubicBezTo>
                <a:cubicBezTo>
                  <a:pt x="301722" y="1324644"/>
                  <a:pt x="0" y="1028112"/>
                  <a:pt x="0" y="662322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435" tIns="213040" rIns="216435" bIns="21304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 err="1"/>
              <a:t>Legal</a:t>
            </a:r>
            <a:r>
              <a:rPr lang="pl-PL" sz="1500" dirty="0"/>
              <a:t> </a:t>
            </a:r>
            <a:r>
              <a:rPr lang="pl-PL" sz="1500" dirty="0" err="1"/>
              <a:t>advice</a:t>
            </a:r>
            <a:endParaRPr lang="pl-PL" sz="1500" kern="1200" dirty="0"/>
          </a:p>
        </p:txBody>
      </p:sp>
      <p:sp>
        <p:nvSpPr>
          <p:cNvPr id="27" name="Freeform 43"/>
          <p:cNvSpPr/>
          <p:nvPr/>
        </p:nvSpPr>
        <p:spPr>
          <a:xfrm>
            <a:off x="1551773" y="1506959"/>
            <a:ext cx="1488958" cy="1453113"/>
          </a:xfrm>
          <a:custGeom>
            <a:avLst/>
            <a:gdLst>
              <a:gd name="connsiteX0" fmla="*/ 0 w 1488958"/>
              <a:gd name="connsiteY0" fmla="*/ 726557 h 1453113"/>
              <a:gd name="connsiteX1" fmla="*/ 744479 w 1488958"/>
              <a:gd name="connsiteY1" fmla="*/ 0 h 1453113"/>
              <a:gd name="connsiteX2" fmla="*/ 1488958 w 1488958"/>
              <a:gd name="connsiteY2" fmla="*/ 726557 h 1453113"/>
              <a:gd name="connsiteX3" fmla="*/ 744479 w 1488958"/>
              <a:gd name="connsiteY3" fmla="*/ 1453114 h 1453113"/>
              <a:gd name="connsiteX4" fmla="*/ 0 w 1488958"/>
              <a:gd name="connsiteY4" fmla="*/ 726557 h 1453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8958" h="1453113">
                <a:moveTo>
                  <a:pt x="0" y="726557"/>
                </a:moveTo>
                <a:cubicBezTo>
                  <a:pt x="0" y="325291"/>
                  <a:pt x="333315" y="0"/>
                  <a:pt x="744479" y="0"/>
                </a:cubicBezTo>
                <a:cubicBezTo>
                  <a:pt x="1155643" y="0"/>
                  <a:pt x="1488958" y="325291"/>
                  <a:pt x="1488958" y="726557"/>
                </a:cubicBezTo>
                <a:cubicBezTo>
                  <a:pt x="1488958" y="1127823"/>
                  <a:pt x="1155643" y="1453114"/>
                  <a:pt x="744479" y="1453114"/>
                </a:cubicBezTo>
                <a:cubicBezTo>
                  <a:pt x="333315" y="1453114"/>
                  <a:pt x="0" y="1127823"/>
                  <a:pt x="0" y="72655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7103" tIns="231853" rIns="237103" bIns="23185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/>
              <a:t>EU </a:t>
            </a:r>
            <a:r>
              <a:rPr lang="pl-PL" sz="1500" dirty="0" err="1"/>
              <a:t>grants</a:t>
            </a:r>
            <a:endParaRPr lang="pl-PL" sz="1500" kern="1200" dirty="0"/>
          </a:p>
        </p:txBody>
      </p:sp>
      <p:sp>
        <p:nvSpPr>
          <p:cNvPr id="45" name="TextBox 8"/>
          <p:cNvSpPr txBox="1"/>
          <p:nvPr/>
        </p:nvSpPr>
        <p:spPr>
          <a:xfrm>
            <a:off x="2555776" y="615462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</a:t>
            </a:r>
            <a:r>
              <a:rPr lang="pl-PL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-INCUBATION</a:t>
            </a:r>
          </a:p>
        </p:txBody>
      </p:sp>
      <p:sp>
        <p:nvSpPr>
          <p:cNvPr id="46" name="Freeform 27"/>
          <p:cNvSpPr/>
          <p:nvPr/>
        </p:nvSpPr>
        <p:spPr>
          <a:xfrm>
            <a:off x="3491880" y="2879201"/>
            <a:ext cx="1872207" cy="1779594"/>
          </a:xfrm>
          <a:custGeom>
            <a:avLst/>
            <a:gdLst>
              <a:gd name="connsiteX0" fmla="*/ 0 w 1607875"/>
              <a:gd name="connsiteY0" fmla="*/ 803938 h 1607875"/>
              <a:gd name="connsiteX1" fmla="*/ 803938 w 1607875"/>
              <a:gd name="connsiteY1" fmla="*/ 0 h 1607875"/>
              <a:gd name="connsiteX2" fmla="*/ 1607876 w 1607875"/>
              <a:gd name="connsiteY2" fmla="*/ 803938 h 1607875"/>
              <a:gd name="connsiteX3" fmla="*/ 803938 w 1607875"/>
              <a:gd name="connsiteY3" fmla="*/ 1607876 h 1607875"/>
              <a:gd name="connsiteX4" fmla="*/ 0 w 1607875"/>
              <a:gd name="connsiteY4" fmla="*/ 803938 h 160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875" h="1607875">
                <a:moveTo>
                  <a:pt x="0" y="803938"/>
                </a:moveTo>
                <a:cubicBezTo>
                  <a:pt x="0" y="359935"/>
                  <a:pt x="359935" y="0"/>
                  <a:pt x="803938" y="0"/>
                </a:cubicBezTo>
                <a:cubicBezTo>
                  <a:pt x="1247941" y="0"/>
                  <a:pt x="1607876" y="359935"/>
                  <a:pt x="1607876" y="803938"/>
                </a:cubicBezTo>
                <a:cubicBezTo>
                  <a:pt x="1607876" y="1247941"/>
                  <a:pt x="1247941" y="1607876"/>
                  <a:pt x="803938" y="1607876"/>
                </a:cubicBezTo>
                <a:cubicBezTo>
                  <a:pt x="359935" y="1607876"/>
                  <a:pt x="0" y="1247941"/>
                  <a:pt x="0" y="803938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5948" tIns="265948" rIns="265948" bIns="26594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r>
              <a:rPr lang="pl-PL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</a:t>
            </a:r>
            <a:r>
              <a:rPr lang="pl-PL" sz="17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Fundacją</a:t>
            </a:r>
            <a:endParaRPr lang="pl-PL" sz="1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07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 animBg="1"/>
      <p:bldP spid="38" grpId="0" animBg="1"/>
      <p:bldP spid="40" grpId="0" animBg="1"/>
      <p:bldP spid="42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8064" y="6376392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741363" y="114935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3491880" y="2879201"/>
            <a:ext cx="1872207" cy="1779594"/>
          </a:xfrm>
          <a:custGeom>
            <a:avLst/>
            <a:gdLst>
              <a:gd name="connsiteX0" fmla="*/ 0 w 1607875"/>
              <a:gd name="connsiteY0" fmla="*/ 803938 h 1607875"/>
              <a:gd name="connsiteX1" fmla="*/ 803938 w 1607875"/>
              <a:gd name="connsiteY1" fmla="*/ 0 h 1607875"/>
              <a:gd name="connsiteX2" fmla="*/ 1607876 w 1607875"/>
              <a:gd name="connsiteY2" fmla="*/ 803938 h 1607875"/>
              <a:gd name="connsiteX3" fmla="*/ 803938 w 1607875"/>
              <a:gd name="connsiteY3" fmla="*/ 1607876 h 1607875"/>
              <a:gd name="connsiteX4" fmla="*/ 0 w 1607875"/>
              <a:gd name="connsiteY4" fmla="*/ 803938 h 160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875" h="1607875">
                <a:moveTo>
                  <a:pt x="0" y="803938"/>
                </a:moveTo>
                <a:cubicBezTo>
                  <a:pt x="0" y="359935"/>
                  <a:pt x="359935" y="0"/>
                  <a:pt x="803938" y="0"/>
                </a:cubicBezTo>
                <a:cubicBezTo>
                  <a:pt x="1247941" y="0"/>
                  <a:pt x="1607876" y="359935"/>
                  <a:pt x="1607876" y="803938"/>
                </a:cubicBezTo>
                <a:cubicBezTo>
                  <a:pt x="1607876" y="1247941"/>
                  <a:pt x="1247941" y="1607876"/>
                  <a:pt x="803938" y="1607876"/>
                </a:cubicBezTo>
                <a:cubicBezTo>
                  <a:pt x="359935" y="1607876"/>
                  <a:pt x="0" y="1247941"/>
                  <a:pt x="0" y="803938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5948" tIns="265948" rIns="265948" bIns="26594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r>
              <a:rPr lang="pl-PL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</a:t>
            </a:r>
            <a:r>
              <a:rPr lang="pl-PL" sz="17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Fundacją</a:t>
            </a:r>
            <a:endParaRPr lang="pl-PL" sz="1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 28"/>
          <p:cNvSpPr/>
          <p:nvPr/>
        </p:nvSpPr>
        <p:spPr>
          <a:xfrm rot="5374982">
            <a:off x="4393805" y="2627936"/>
            <a:ext cx="119710" cy="380054"/>
          </a:xfrm>
          <a:custGeom>
            <a:avLst/>
            <a:gdLst>
              <a:gd name="connsiteX0" fmla="*/ 0 w 119710"/>
              <a:gd name="connsiteY0" fmla="*/ 76011 h 380054"/>
              <a:gd name="connsiteX1" fmla="*/ 59855 w 119710"/>
              <a:gd name="connsiteY1" fmla="*/ 76011 h 380054"/>
              <a:gd name="connsiteX2" fmla="*/ 59855 w 119710"/>
              <a:gd name="connsiteY2" fmla="*/ 0 h 380054"/>
              <a:gd name="connsiteX3" fmla="*/ 119710 w 119710"/>
              <a:gd name="connsiteY3" fmla="*/ 190027 h 380054"/>
              <a:gd name="connsiteX4" fmla="*/ 59855 w 119710"/>
              <a:gd name="connsiteY4" fmla="*/ 380054 h 380054"/>
              <a:gd name="connsiteX5" fmla="*/ 59855 w 119710"/>
              <a:gd name="connsiteY5" fmla="*/ 304043 h 380054"/>
              <a:gd name="connsiteX6" fmla="*/ 0 w 119710"/>
              <a:gd name="connsiteY6" fmla="*/ 304043 h 380054"/>
              <a:gd name="connsiteX7" fmla="*/ 0 w 119710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710" h="380054">
                <a:moveTo>
                  <a:pt x="119709" y="304043"/>
                </a:moveTo>
                <a:lnTo>
                  <a:pt x="59855" y="304043"/>
                </a:lnTo>
                <a:lnTo>
                  <a:pt x="59855" y="380054"/>
                </a:lnTo>
                <a:lnTo>
                  <a:pt x="1" y="190027"/>
                </a:lnTo>
                <a:lnTo>
                  <a:pt x="59855" y="0"/>
                </a:lnTo>
                <a:lnTo>
                  <a:pt x="59855" y="76011"/>
                </a:lnTo>
                <a:lnTo>
                  <a:pt x="119709" y="76011"/>
                </a:lnTo>
                <a:lnTo>
                  <a:pt x="119709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912" tIns="76011" rIns="0" bIns="7601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0" name="Freeform 29"/>
          <p:cNvSpPr/>
          <p:nvPr/>
        </p:nvSpPr>
        <p:spPr>
          <a:xfrm>
            <a:off x="3710358" y="1200063"/>
            <a:ext cx="1536487" cy="1487966"/>
          </a:xfrm>
          <a:custGeom>
            <a:avLst/>
            <a:gdLst>
              <a:gd name="connsiteX0" fmla="*/ 0 w 1384512"/>
              <a:gd name="connsiteY0" fmla="*/ 682206 h 1364412"/>
              <a:gd name="connsiteX1" fmla="*/ 692256 w 1384512"/>
              <a:gd name="connsiteY1" fmla="*/ 0 h 1364412"/>
              <a:gd name="connsiteX2" fmla="*/ 1384512 w 1384512"/>
              <a:gd name="connsiteY2" fmla="*/ 682206 h 1364412"/>
              <a:gd name="connsiteX3" fmla="*/ 692256 w 1384512"/>
              <a:gd name="connsiteY3" fmla="*/ 1364412 h 1364412"/>
              <a:gd name="connsiteX4" fmla="*/ 0 w 1384512"/>
              <a:gd name="connsiteY4" fmla="*/ 682206 h 1364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4512" h="1364412">
                <a:moveTo>
                  <a:pt x="0" y="682206"/>
                </a:moveTo>
                <a:cubicBezTo>
                  <a:pt x="0" y="305434"/>
                  <a:pt x="309934" y="0"/>
                  <a:pt x="692256" y="0"/>
                </a:cubicBezTo>
                <a:cubicBezTo>
                  <a:pt x="1074578" y="0"/>
                  <a:pt x="1384512" y="305434"/>
                  <a:pt x="1384512" y="682206"/>
                </a:cubicBezTo>
                <a:cubicBezTo>
                  <a:pt x="1384512" y="1058978"/>
                  <a:pt x="1074578" y="1364412"/>
                  <a:pt x="692256" y="1364412"/>
                </a:cubicBezTo>
                <a:cubicBezTo>
                  <a:pt x="309934" y="1364412"/>
                  <a:pt x="0" y="1058978"/>
                  <a:pt x="0" y="682206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807" tIns="218864" rIns="221807" bIns="21886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500" dirty="0" smtClean="0"/>
              <a:t>Registration</a:t>
            </a:r>
            <a:r>
              <a:rPr lang="pl-PL" sz="1500" dirty="0" smtClean="0"/>
              <a:t> </a:t>
            </a:r>
            <a:r>
              <a:rPr lang="pl-PL" sz="1500" dirty="0"/>
              <a:t>Assistance</a:t>
            </a:r>
            <a:endParaRPr lang="pl-PL" sz="1500" kern="1200" dirty="0"/>
          </a:p>
        </p:txBody>
      </p:sp>
      <p:sp>
        <p:nvSpPr>
          <p:cNvPr id="31" name="Freeform 30"/>
          <p:cNvSpPr/>
          <p:nvPr/>
        </p:nvSpPr>
        <p:spPr>
          <a:xfrm rot="19502329">
            <a:off x="5254815" y="2796157"/>
            <a:ext cx="542681" cy="380054"/>
          </a:xfrm>
          <a:custGeom>
            <a:avLst/>
            <a:gdLst>
              <a:gd name="connsiteX0" fmla="*/ 0 w 542681"/>
              <a:gd name="connsiteY0" fmla="*/ 76011 h 380054"/>
              <a:gd name="connsiteX1" fmla="*/ 352654 w 542681"/>
              <a:gd name="connsiteY1" fmla="*/ 76011 h 380054"/>
              <a:gd name="connsiteX2" fmla="*/ 352654 w 542681"/>
              <a:gd name="connsiteY2" fmla="*/ 0 h 380054"/>
              <a:gd name="connsiteX3" fmla="*/ 542681 w 542681"/>
              <a:gd name="connsiteY3" fmla="*/ 190027 h 380054"/>
              <a:gd name="connsiteX4" fmla="*/ 352654 w 542681"/>
              <a:gd name="connsiteY4" fmla="*/ 380054 h 380054"/>
              <a:gd name="connsiteX5" fmla="*/ 352654 w 542681"/>
              <a:gd name="connsiteY5" fmla="*/ 304043 h 380054"/>
              <a:gd name="connsiteX6" fmla="*/ 0 w 542681"/>
              <a:gd name="connsiteY6" fmla="*/ 304043 h 380054"/>
              <a:gd name="connsiteX7" fmla="*/ 0 w 542681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681" h="380054">
                <a:moveTo>
                  <a:pt x="0" y="76011"/>
                </a:moveTo>
                <a:lnTo>
                  <a:pt x="352654" y="76011"/>
                </a:lnTo>
                <a:lnTo>
                  <a:pt x="352654" y="0"/>
                </a:lnTo>
                <a:lnTo>
                  <a:pt x="542681" y="190027"/>
                </a:lnTo>
                <a:lnTo>
                  <a:pt x="352654" y="380054"/>
                </a:lnTo>
                <a:lnTo>
                  <a:pt x="352654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6011" rIns="114015" bIns="7601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2" name="Freeform 31"/>
          <p:cNvSpPr/>
          <p:nvPr/>
        </p:nvSpPr>
        <p:spPr>
          <a:xfrm>
            <a:off x="5796136" y="1506960"/>
            <a:ext cx="1512168" cy="1572126"/>
          </a:xfrm>
          <a:custGeom>
            <a:avLst/>
            <a:gdLst>
              <a:gd name="connsiteX0" fmla="*/ 0 w 1319010"/>
              <a:gd name="connsiteY0" fmla="*/ 662327 h 1324654"/>
              <a:gd name="connsiteX1" fmla="*/ 659505 w 1319010"/>
              <a:gd name="connsiteY1" fmla="*/ 0 h 1324654"/>
              <a:gd name="connsiteX2" fmla="*/ 1319010 w 1319010"/>
              <a:gd name="connsiteY2" fmla="*/ 662327 h 1324654"/>
              <a:gd name="connsiteX3" fmla="*/ 659505 w 1319010"/>
              <a:gd name="connsiteY3" fmla="*/ 1324654 h 1324654"/>
              <a:gd name="connsiteX4" fmla="*/ 0 w 1319010"/>
              <a:gd name="connsiteY4" fmla="*/ 662327 h 132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010" h="1324654">
                <a:moveTo>
                  <a:pt x="0" y="662327"/>
                </a:moveTo>
                <a:cubicBezTo>
                  <a:pt x="0" y="296534"/>
                  <a:pt x="295270" y="0"/>
                  <a:pt x="659505" y="0"/>
                </a:cubicBezTo>
                <a:cubicBezTo>
                  <a:pt x="1023740" y="0"/>
                  <a:pt x="1319010" y="296534"/>
                  <a:pt x="1319010" y="662327"/>
                </a:cubicBezTo>
                <a:cubicBezTo>
                  <a:pt x="1319010" y="1028120"/>
                  <a:pt x="1023740" y="1324654"/>
                  <a:pt x="659505" y="1324654"/>
                </a:cubicBezTo>
                <a:cubicBezTo>
                  <a:pt x="295270" y="1324654"/>
                  <a:pt x="0" y="1028120"/>
                  <a:pt x="0" y="66232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215" tIns="213041" rIns="212215" bIns="213041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/>
              <a:t>Bookkeeping</a:t>
            </a:r>
          </a:p>
        </p:txBody>
      </p:sp>
      <p:sp>
        <p:nvSpPr>
          <p:cNvPr id="33" name="Freeform 32"/>
          <p:cNvSpPr/>
          <p:nvPr/>
        </p:nvSpPr>
        <p:spPr>
          <a:xfrm rot="19534">
            <a:off x="5538838" y="3549404"/>
            <a:ext cx="661572" cy="380054"/>
          </a:xfrm>
          <a:custGeom>
            <a:avLst/>
            <a:gdLst>
              <a:gd name="connsiteX0" fmla="*/ 0 w 661572"/>
              <a:gd name="connsiteY0" fmla="*/ 76011 h 380054"/>
              <a:gd name="connsiteX1" fmla="*/ 471545 w 661572"/>
              <a:gd name="connsiteY1" fmla="*/ 76011 h 380054"/>
              <a:gd name="connsiteX2" fmla="*/ 471545 w 661572"/>
              <a:gd name="connsiteY2" fmla="*/ 0 h 380054"/>
              <a:gd name="connsiteX3" fmla="*/ 661572 w 661572"/>
              <a:gd name="connsiteY3" fmla="*/ 190027 h 380054"/>
              <a:gd name="connsiteX4" fmla="*/ 471545 w 661572"/>
              <a:gd name="connsiteY4" fmla="*/ 380054 h 380054"/>
              <a:gd name="connsiteX5" fmla="*/ 471545 w 661572"/>
              <a:gd name="connsiteY5" fmla="*/ 304043 h 380054"/>
              <a:gd name="connsiteX6" fmla="*/ 0 w 661572"/>
              <a:gd name="connsiteY6" fmla="*/ 304043 h 380054"/>
              <a:gd name="connsiteX7" fmla="*/ 0 w 661572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72" h="380054">
                <a:moveTo>
                  <a:pt x="0" y="76011"/>
                </a:moveTo>
                <a:lnTo>
                  <a:pt x="471545" y="76011"/>
                </a:lnTo>
                <a:lnTo>
                  <a:pt x="471545" y="0"/>
                </a:lnTo>
                <a:lnTo>
                  <a:pt x="661572" y="190027"/>
                </a:lnTo>
                <a:lnTo>
                  <a:pt x="471545" y="380054"/>
                </a:lnTo>
                <a:lnTo>
                  <a:pt x="471545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6010" rIns="114015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4" name="Freeform 33"/>
          <p:cNvSpPr/>
          <p:nvPr/>
        </p:nvSpPr>
        <p:spPr>
          <a:xfrm>
            <a:off x="6512451" y="3084591"/>
            <a:ext cx="1347832" cy="1324644"/>
          </a:xfrm>
          <a:custGeom>
            <a:avLst/>
            <a:gdLst>
              <a:gd name="connsiteX0" fmla="*/ 0 w 1347832"/>
              <a:gd name="connsiteY0" fmla="*/ 662322 h 1324644"/>
              <a:gd name="connsiteX1" fmla="*/ 673916 w 1347832"/>
              <a:gd name="connsiteY1" fmla="*/ 0 h 1324644"/>
              <a:gd name="connsiteX2" fmla="*/ 1347832 w 1347832"/>
              <a:gd name="connsiteY2" fmla="*/ 662322 h 1324644"/>
              <a:gd name="connsiteX3" fmla="*/ 673916 w 1347832"/>
              <a:gd name="connsiteY3" fmla="*/ 1324644 h 1324644"/>
              <a:gd name="connsiteX4" fmla="*/ 0 w 1347832"/>
              <a:gd name="connsiteY4" fmla="*/ 662322 h 1324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7832" h="1324644">
                <a:moveTo>
                  <a:pt x="0" y="662322"/>
                </a:moveTo>
                <a:cubicBezTo>
                  <a:pt x="0" y="296532"/>
                  <a:pt x="301722" y="0"/>
                  <a:pt x="673916" y="0"/>
                </a:cubicBezTo>
                <a:cubicBezTo>
                  <a:pt x="1046110" y="0"/>
                  <a:pt x="1347832" y="296532"/>
                  <a:pt x="1347832" y="662322"/>
                </a:cubicBezTo>
                <a:cubicBezTo>
                  <a:pt x="1347832" y="1028112"/>
                  <a:pt x="1046110" y="1324644"/>
                  <a:pt x="673916" y="1324644"/>
                </a:cubicBezTo>
                <a:cubicBezTo>
                  <a:pt x="301722" y="1324644"/>
                  <a:pt x="0" y="1028112"/>
                  <a:pt x="0" y="662322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435" tIns="213040" rIns="216435" bIns="21304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 err="1"/>
              <a:t>Legal</a:t>
            </a:r>
            <a:r>
              <a:rPr lang="pl-PL" sz="1500" dirty="0"/>
              <a:t> </a:t>
            </a:r>
            <a:r>
              <a:rPr lang="pl-PL" sz="1500" dirty="0" err="1"/>
              <a:t>advice</a:t>
            </a:r>
            <a:endParaRPr lang="pl-PL" sz="1500" kern="1200" dirty="0"/>
          </a:p>
        </p:txBody>
      </p:sp>
      <p:sp>
        <p:nvSpPr>
          <p:cNvPr id="35" name="Freeform 34"/>
          <p:cNvSpPr/>
          <p:nvPr/>
        </p:nvSpPr>
        <p:spPr>
          <a:xfrm rot="2203888">
            <a:off x="5239180" y="4337721"/>
            <a:ext cx="576513" cy="380054"/>
          </a:xfrm>
          <a:custGeom>
            <a:avLst/>
            <a:gdLst>
              <a:gd name="connsiteX0" fmla="*/ 0 w 576513"/>
              <a:gd name="connsiteY0" fmla="*/ 76011 h 380054"/>
              <a:gd name="connsiteX1" fmla="*/ 386486 w 576513"/>
              <a:gd name="connsiteY1" fmla="*/ 76011 h 380054"/>
              <a:gd name="connsiteX2" fmla="*/ 386486 w 576513"/>
              <a:gd name="connsiteY2" fmla="*/ 0 h 380054"/>
              <a:gd name="connsiteX3" fmla="*/ 576513 w 576513"/>
              <a:gd name="connsiteY3" fmla="*/ 190027 h 380054"/>
              <a:gd name="connsiteX4" fmla="*/ 386486 w 576513"/>
              <a:gd name="connsiteY4" fmla="*/ 380054 h 380054"/>
              <a:gd name="connsiteX5" fmla="*/ 386486 w 576513"/>
              <a:gd name="connsiteY5" fmla="*/ 304043 h 380054"/>
              <a:gd name="connsiteX6" fmla="*/ 0 w 576513"/>
              <a:gd name="connsiteY6" fmla="*/ 304043 h 380054"/>
              <a:gd name="connsiteX7" fmla="*/ 0 w 576513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6513" h="380054">
                <a:moveTo>
                  <a:pt x="0" y="76011"/>
                </a:moveTo>
                <a:lnTo>
                  <a:pt x="386486" y="76011"/>
                </a:lnTo>
                <a:lnTo>
                  <a:pt x="386486" y="0"/>
                </a:lnTo>
                <a:lnTo>
                  <a:pt x="576513" y="190027"/>
                </a:lnTo>
                <a:lnTo>
                  <a:pt x="386486" y="380054"/>
                </a:lnTo>
                <a:lnTo>
                  <a:pt x="386486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6010" rIns="114016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6" name="Freeform 35"/>
          <p:cNvSpPr/>
          <p:nvPr/>
        </p:nvSpPr>
        <p:spPr>
          <a:xfrm>
            <a:off x="5843106" y="4597983"/>
            <a:ext cx="1332008" cy="1324644"/>
          </a:xfrm>
          <a:custGeom>
            <a:avLst/>
            <a:gdLst>
              <a:gd name="connsiteX0" fmla="*/ 0 w 1332008"/>
              <a:gd name="connsiteY0" fmla="*/ 662322 h 1324644"/>
              <a:gd name="connsiteX1" fmla="*/ 666004 w 1332008"/>
              <a:gd name="connsiteY1" fmla="*/ 0 h 1324644"/>
              <a:gd name="connsiteX2" fmla="*/ 1332008 w 1332008"/>
              <a:gd name="connsiteY2" fmla="*/ 662322 h 1324644"/>
              <a:gd name="connsiteX3" fmla="*/ 666004 w 1332008"/>
              <a:gd name="connsiteY3" fmla="*/ 1324644 h 1324644"/>
              <a:gd name="connsiteX4" fmla="*/ 0 w 1332008"/>
              <a:gd name="connsiteY4" fmla="*/ 662322 h 1324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2008" h="1324644">
                <a:moveTo>
                  <a:pt x="0" y="662322"/>
                </a:moveTo>
                <a:cubicBezTo>
                  <a:pt x="0" y="296532"/>
                  <a:pt x="298180" y="0"/>
                  <a:pt x="666004" y="0"/>
                </a:cubicBezTo>
                <a:cubicBezTo>
                  <a:pt x="1033828" y="0"/>
                  <a:pt x="1332008" y="296532"/>
                  <a:pt x="1332008" y="662322"/>
                </a:cubicBezTo>
                <a:cubicBezTo>
                  <a:pt x="1332008" y="1028112"/>
                  <a:pt x="1033828" y="1324644"/>
                  <a:pt x="666004" y="1324644"/>
                </a:cubicBezTo>
                <a:cubicBezTo>
                  <a:pt x="298180" y="1324644"/>
                  <a:pt x="0" y="1028112"/>
                  <a:pt x="0" y="662322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4118" tIns="213040" rIns="214118" bIns="21304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 err="1"/>
              <a:t>tax</a:t>
            </a:r>
            <a:r>
              <a:rPr lang="pl-PL" sz="1500" dirty="0"/>
              <a:t> </a:t>
            </a:r>
            <a:r>
              <a:rPr lang="pl-PL" sz="1500" dirty="0" err="1"/>
              <a:t>advice</a:t>
            </a:r>
            <a:endParaRPr lang="pl-PL" sz="1500" kern="1200" dirty="0"/>
          </a:p>
        </p:txBody>
      </p:sp>
      <p:sp>
        <p:nvSpPr>
          <p:cNvPr id="37" name="Freeform 36"/>
          <p:cNvSpPr/>
          <p:nvPr/>
        </p:nvSpPr>
        <p:spPr>
          <a:xfrm rot="5280362">
            <a:off x="4424842" y="4585345"/>
            <a:ext cx="135501" cy="380054"/>
          </a:xfrm>
          <a:custGeom>
            <a:avLst/>
            <a:gdLst>
              <a:gd name="connsiteX0" fmla="*/ 0 w 135501"/>
              <a:gd name="connsiteY0" fmla="*/ 76011 h 380054"/>
              <a:gd name="connsiteX1" fmla="*/ 67751 w 135501"/>
              <a:gd name="connsiteY1" fmla="*/ 76011 h 380054"/>
              <a:gd name="connsiteX2" fmla="*/ 67751 w 135501"/>
              <a:gd name="connsiteY2" fmla="*/ 0 h 380054"/>
              <a:gd name="connsiteX3" fmla="*/ 135501 w 135501"/>
              <a:gd name="connsiteY3" fmla="*/ 190027 h 380054"/>
              <a:gd name="connsiteX4" fmla="*/ 67751 w 135501"/>
              <a:gd name="connsiteY4" fmla="*/ 380054 h 380054"/>
              <a:gd name="connsiteX5" fmla="*/ 67751 w 135501"/>
              <a:gd name="connsiteY5" fmla="*/ 304043 h 380054"/>
              <a:gd name="connsiteX6" fmla="*/ 0 w 135501"/>
              <a:gd name="connsiteY6" fmla="*/ 304043 h 380054"/>
              <a:gd name="connsiteX7" fmla="*/ 0 w 135501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01" h="380054">
                <a:moveTo>
                  <a:pt x="0" y="76011"/>
                </a:moveTo>
                <a:lnTo>
                  <a:pt x="67751" y="76011"/>
                </a:lnTo>
                <a:lnTo>
                  <a:pt x="67751" y="0"/>
                </a:lnTo>
                <a:lnTo>
                  <a:pt x="135501" y="190027"/>
                </a:lnTo>
                <a:lnTo>
                  <a:pt x="67751" y="380054"/>
                </a:lnTo>
                <a:lnTo>
                  <a:pt x="67751" y="304043"/>
                </a:lnTo>
                <a:lnTo>
                  <a:pt x="0" y="304043"/>
                </a:lnTo>
                <a:lnTo>
                  <a:pt x="0" y="760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6010" rIns="40650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38" name="Freeform 37"/>
          <p:cNvSpPr/>
          <p:nvPr/>
        </p:nvSpPr>
        <p:spPr>
          <a:xfrm>
            <a:off x="3854321" y="4887217"/>
            <a:ext cx="1276545" cy="1306847"/>
          </a:xfrm>
          <a:custGeom>
            <a:avLst/>
            <a:gdLst>
              <a:gd name="connsiteX0" fmla="*/ 0 w 1276545"/>
              <a:gd name="connsiteY0" fmla="*/ 653424 h 1306847"/>
              <a:gd name="connsiteX1" fmla="*/ 638273 w 1276545"/>
              <a:gd name="connsiteY1" fmla="*/ 0 h 1306847"/>
              <a:gd name="connsiteX2" fmla="*/ 1276546 w 1276545"/>
              <a:gd name="connsiteY2" fmla="*/ 653424 h 1306847"/>
              <a:gd name="connsiteX3" fmla="*/ 638273 w 1276545"/>
              <a:gd name="connsiteY3" fmla="*/ 1306848 h 1306847"/>
              <a:gd name="connsiteX4" fmla="*/ 0 w 1276545"/>
              <a:gd name="connsiteY4" fmla="*/ 653424 h 1306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6545" h="1306847">
                <a:moveTo>
                  <a:pt x="0" y="653424"/>
                </a:moveTo>
                <a:cubicBezTo>
                  <a:pt x="0" y="292548"/>
                  <a:pt x="285765" y="0"/>
                  <a:pt x="638273" y="0"/>
                </a:cubicBezTo>
                <a:cubicBezTo>
                  <a:pt x="990781" y="0"/>
                  <a:pt x="1276546" y="292548"/>
                  <a:pt x="1276546" y="653424"/>
                </a:cubicBezTo>
                <a:cubicBezTo>
                  <a:pt x="1276546" y="1014300"/>
                  <a:pt x="990781" y="1306848"/>
                  <a:pt x="638273" y="1306848"/>
                </a:cubicBezTo>
                <a:cubicBezTo>
                  <a:pt x="285765" y="1306848"/>
                  <a:pt x="0" y="1014300"/>
                  <a:pt x="0" y="653424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996" tIns="210433" rIns="205996" bIns="21043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/>
              <a:t>Virtual </a:t>
            </a:r>
            <a:r>
              <a:rPr lang="pl-PL" sz="1500" dirty="0" err="1" smtClean="0"/>
              <a:t>office</a:t>
            </a:r>
            <a:endParaRPr lang="pl-PL" sz="1500" kern="1200" dirty="0"/>
          </a:p>
        </p:txBody>
      </p:sp>
      <p:sp>
        <p:nvSpPr>
          <p:cNvPr id="39" name="Freeform 38"/>
          <p:cNvSpPr/>
          <p:nvPr/>
        </p:nvSpPr>
        <p:spPr>
          <a:xfrm rot="19410017">
            <a:off x="3086006" y="4340315"/>
            <a:ext cx="589224" cy="380055"/>
          </a:xfrm>
          <a:custGeom>
            <a:avLst/>
            <a:gdLst>
              <a:gd name="connsiteX0" fmla="*/ 0 w 589223"/>
              <a:gd name="connsiteY0" fmla="*/ 76011 h 380054"/>
              <a:gd name="connsiteX1" fmla="*/ 399196 w 589223"/>
              <a:gd name="connsiteY1" fmla="*/ 76011 h 380054"/>
              <a:gd name="connsiteX2" fmla="*/ 399196 w 589223"/>
              <a:gd name="connsiteY2" fmla="*/ 0 h 380054"/>
              <a:gd name="connsiteX3" fmla="*/ 589223 w 589223"/>
              <a:gd name="connsiteY3" fmla="*/ 190027 h 380054"/>
              <a:gd name="connsiteX4" fmla="*/ 399196 w 589223"/>
              <a:gd name="connsiteY4" fmla="*/ 380054 h 380054"/>
              <a:gd name="connsiteX5" fmla="*/ 399196 w 589223"/>
              <a:gd name="connsiteY5" fmla="*/ 304043 h 380054"/>
              <a:gd name="connsiteX6" fmla="*/ 0 w 589223"/>
              <a:gd name="connsiteY6" fmla="*/ 304043 h 380054"/>
              <a:gd name="connsiteX7" fmla="*/ 0 w 589223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9223" h="380054">
                <a:moveTo>
                  <a:pt x="589223" y="304043"/>
                </a:moveTo>
                <a:lnTo>
                  <a:pt x="190027" y="304043"/>
                </a:lnTo>
                <a:lnTo>
                  <a:pt x="190027" y="380054"/>
                </a:lnTo>
                <a:lnTo>
                  <a:pt x="0" y="190027"/>
                </a:lnTo>
                <a:lnTo>
                  <a:pt x="190027" y="0"/>
                </a:lnTo>
                <a:lnTo>
                  <a:pt x="190027" y="76011"/>
                </a:lnTo>
                <a:lnTo>
                  <a:pt x="589223" y="76011"/>
                </a:lnTo>
                <a:lnTo>
                  <a:pt x="589223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014" tIns="76011" rIns="2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40" name="Freeform 39"/>
          <p:cNvSpPr/>
          <p:nvPr/>
        </p:nvSpPr>
        <p:spPr>
          <a:xfrm>
            <a:off x="1662053" y="4613640"/>
            <a:ext cx="1406957" cy="1335639"/>
          </a:xfrm>
          <a:custGeom>
            <a:avLst/>
            <a:gdLst>
              <a:gd name="connsiteX0" fmla="*/ 0 w 1406957"/>
              <a:gd name="connsiteY0" fmla="*/ 667820 h 1335639"/>
              <a:gd name="connsiteX1" fmla="*/ 703479 w 1406957"/>
              <a:gd name="connsiteY1" fmla="*/ 0 h 1335639"/>
              <a:gd name="connsiteX2" fmla="*/ 1406958 w 1406957"/>
              <a:gd name="connsiteY2" fmla="*/ 667820 h 1335639"/>
              <a:gd name="connsiteX3" fmla="*/ 703479 w 1406957"/>
              <a:gd name="connsiteY3" fmla="*/ 1335640 h 1335639"/>
              <a:gd name="connsiteX4" fmla="*/ 0 w 1406957"/>
              <a:gd name="connsiteY4" fmla="*/ 667820 h 1335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957" h="1335639">
                <a:moveTo>
                  <a:pt x="0" y="667820"/>
                </a:moveTo>
                <a:cubicBezTo>
                  <a:pt x="0" y="298993"/>
                  <a:pt x="314958" y="0"/>
                  <a:pt x="703479" y="0"/>
                </a:cubicBezTo>
                <a:cubicBezTo>
                  <a:pt x="1092000" y="0"/>
                  <a:pt x="1406958" y="298993"/>
                  <a:pt x="1406958" y="667820"/>
                </a:cubicBezTo>
                <a:cubicBezTo>
                  <a:pt x="1406958" y="1036647"/>
                  <a:pt x="1092000" y="1335640"/>
                  <a:pt x="703479" y="1335640"/>
                </a:cubicBezTo>
                <a:cubicBezTo>
                  <a:pt x="314958" y="1335640"/>
                  <a:pt x="0" y="1036647"/>
                  <a:pt x="0" y="66782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5094" tIns="214650" rIns="225094" bIns="2146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kern="1200" dirty="0" smtClean="0"/>
              <a:t>IT </a:t>
            </a:r>
            <a:r>
              <a:rPr lang="pl-PL" sz="1500" dirty="0" err="1" smtClean="0"/>
              <a:t>advice</a:t>
            </a:r>
            <a:endParaRPr lang="pl-PL" sz="1500" kern="1200" dirty="0"/>
          </a:p>
        </p:txBody>
      </p:sp>
      <p:sp>
        <p:nvSpPr>
          <p:cNvPr id="41" name="Freeform 40"/>
          <p:cNvSpPr/>
          <p:nvPr/>
        </p:nvSpPr>
        <p:spPr>
          <a:xfrm rot="21581039">
            <a:off x="2681521" y="3549306"/>
            <a:ext cx="688909" cy="380055"/>
          </a:xfrm>
          <a:custGeom>
            <a:avLst/>
            <a:gdLst>
              <a:gd name="connsiteX0" fmla="*/ 0 w 688909"/>
              <a:gd name="connsiteY0" fmla="*/ 76011 h 380054"/>
              <a:gd name="connsiteX1" fmla="*/ 498882 w 688909"/>
              <a:gd name="connsiteY1" fmla="*/ 76011 h 380054"/>
              <a:gd name="connsiteX2" fmla="*/ 498882 w 688909"/>
              <a:gd name="connsiteY2" fmla="*/ 0 h 380054"/>
              <a:gd name="connsiteX3" fmla="*/ 688909 w 688909"/>
              <a:gd name="connsiteY3" fmla="*/ 190027 h 380054"/>
              <a:gd name="connsiteX4" fmla="*/ 498882 w 688909"/>
              <a:gd name="connsiteY4" fmla="*/ 380054 h 380054"/>
              <a:gd name="connsiteX5" fmla="*/ 498882 w 688909"/>
              <a:gd name="connsiteY5" fmla="*/ 304043 h 380054"/>
              <a:gd name="connsiteX6" fmla="*/ 0 w 688909"/>
              <a:gd name="connsiteY6" fmla="*/ 304043 h 380054"/>
              <a:gd name="connsiteX7" fmla="*/ 0 w 688909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8909" h="380054">
                <a:moveTo>
                  <a:pt x="688909" y="304043"/>
                </a:moveTo>
                <a:lnTo>
                  <a:pt x="190027" y="304043"/>
                </a:lnTo>
                <a:lnTo>
                  <a:pt x="190027" y="380054"/>
                </a:lnTo>
                <a:lnTo>
                  <a:pt x="0" y="190027"/>
                </a:lnTo>
                <a:lnTo>
                  <a:pt x="190027" y="0"/>
                </a:lnTo>
                <a:lnTo>
                  <a:pt x="190027" y="76011"/>
                </a:lnTo>
                <a:lnTo>
                  <a:pt x="688909" y="76011"/>
                </a:lnTo>
                <a:lnTo>
                  <a:pt x="688909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015" tIns="76012" rIns="0" bIns="7601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42" name="Freeform 41"/>
          <p:cNvSpPr/>
          <p:nvPr/>
        </p:nvSpPr>
        <p:spPr>
          <a:xfrm>
            <a:off x="949629" y="3079086"/>
            <a:ext cx="1406957" cy="1335639"/>
          </a:xfrm>
          <a:custGeom>
            <a:avLst/>
            <a:gdLst>
              <a:gd name="connsiteX0" fmla="*/ 0 w 1406957"/>
              <a:gd name="connsiteY0" fmla="*/ 667820 h 1335639"/>
              <a:gd name="connsiteX1" fmla="*/ 703479 w 1406957"/>
              <a:gd name="connsiteY1" fmla="*/ 0 h 1335639"/>
              <a:gd name="connsiteX2" fmla="*/ 1406958 w 1406957"/>
              <a:gd name="connsiteY2" fmla="*/ 667820 h 1335639"/>
              <a:gd name="connsiteX3" fmla="*/ 703479 w 1406957"/>
              <a:gd name="connsiteY3" fmla="*/ 1335640 h 1335639"/>
              <a:gd name="connsiteX4" fmla="*/ 0 w 1406957"/>
              <a:gd name="connsiteY4" fmla="*/ 667820 h 1335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957" h="1335639">
                <a:moveTo>
                  <a:pt x="0" y="667820"/>
                </a:moveTo>
                <a:cubicBezTo>
                  <a:pt x="0" y="298993"/>
                  <a:pt x="314958" y="0"/>
                  <a:pt x="703479" y="0"/>
                </a:cubicBezTo>
                <a:cubicBezTo>
                  <a:pt x="1092000" y="0"/>
                  <a:pt x="1406958" y="298993"/>
                  <a:pt x="1406958" y="667820"/>
                </a:cubicBezTo>
                <a:cubicBezTo>
                  <a:pt x="1406958" y="1036647"/>
                  <a:pt x="1092000" y="1335640"/>
                  <a:pt x="703479" y="1335640"/>
                </a:cubicBezTo>
                <a:cubicBezTo>
                  <a:pt x="314958" y="1335640"/>
                  <a:pt x="0" y="1036647"/>
                  <a:pt x="0" y="66782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5094" tIns="214650" rIns="225094" bIns="2146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/>
              <a:t>Help in the search for partners</a:t>
            </a:r>
            <a:endParaRPr lang="pl-PL" sz="1300" kern="1200" dirty="0"/>
          </a:p>
        </p:txBody>
      </p:sp>
      <p:sp>
        <p:nvSpPr>
          <p:cNvPr id="43" name="Freeform 42"/>
          <p:cNvSpPr/>
          <p:nvPr/>
        </p:nvSpPr>
        <p:spPr>
          <a:xfrm rot="2081403">
            <a:off x="3076128" y="2783128"/>
            <a:ext cx="577396" cy="380055"/>
          </a:xfrm>
          <a:custGeom>
            <a:avLst/>
            <a:gdLst>
              <a:gd name="connsiteX0" fmla="*/ 0 w 577396"/>
              <a:gd name="connsiteY0" fmla="*/ 76011 h 380054"/>
              <a:gd name="connsiteX1" fmla="*/ 387369 w 577396"/>
              <a:gd name="connsiteY1" fmla="*/ 76011 h 380054"/>
              <a:gd name="connsiteX2" fmla="*/ 387369 w 577396"/>
              <a:gd name="connsiteY2" fmla="*/ 0 h 380054"/>
              <a:gd name="connsiteX3" fmla="*/ 577396 w 577396"/>
              <a:gd name="connsiteY3" fmla="*/ 190027 h 380054"/>
              <a:gd name="connsiteX4" fmla="*/ 387369 w 577396"/>
              <a:gd name="connsiteY4" fmla="*/ 380054 h 380054"/>
              <a:gd name="connsiteX5" fmla="*/ 387369 w 577396"/>
              <a:gd name="connsiteY5" fmla="*/ 304043 h 380054"/>
              <a:gd name="connsiteX6" fmla="*/ 0 w 577396"/>
              <a:gd name="connsiteY6" fmla="*/ 304043 h 380054"/>
              <a:gd name="connsiteX7" fmla="*/ 0 w 577396"/>
              <a:gd name="connsiteY7" fmla="*/ 76011 h 3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7396" h="380054">
                <a:moveTo>
                  <a:pt x="577396" y="304043"/>
                </a:moveTo>
                <a:lnTo>
                  <a:pt x="190027" y="304043"/>
                </a:lnTo>
                <a:lnTo>
                  <a:pt x="190027" y="380054"/>
                </a:lnTo>
                <a:lnTo>
                  <a:pt x="0" y="190027"/>
                </a:lnTo>
                <a:lnTo>
                  <a:pt x="190027" y="0"/>
                </a:lnTo>
                <a:lnTo>
                  <a:pt x="190027" y="76011"/>
                </a:lnTo>
                <a:lnTo>
                  <a:pt x="577396" y="76011"/>
                </a:lnTo>
                <a:lnTo>
                  <a:pt x="577396" y="3040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016" tIns="76011" rIns="-1" bIns="7601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500" kern="1200"/>
          </a:p>
        </p:txBody>
      </p:sp>
      <p:sp>
        <p:nvSpPr>
          <p:cNvPr id="24" name="TextBox 8"/>
          <p:cNvSpPr txBox="1"/>
          <p:nvPr/>
        </p:nvSpPr>
        <p:spPr>
          <a:xfrm>
            <a:off x="2555776" y="615462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INCUBATION</a:t>
            </a:r>
            <a:endParaRPr lang="pl-PL" sz="3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Freeform 43"/>
          <p:cNvSpPr/>
          <p:nvPr/>
        </p:nvSpPr>
        <p:spPr>
          <a:xfrm>
            <a:off x="1673791" y="1426087"/>
            <a:ext cx="1488958" cy="1453113"/>
          </a:xfrm>
          <a:custGeom>
            <a:avLst/>
            <a:gdLst>
              <a:gd name="connsiteX0" fmla="*/ 0 w 1488958"/>
              <a:gd name="connsiteY0" fmla="*/ 726557 h 1453113"/>
              <a:gd name="connsiteX1" fmla="*/ 744479 w 1488958"/>
              <a:gd name="connsiteY1" fmla="*/ 0 h 1453113"/>
              <a:gd name="connsiteX2" fmla="*/ 1488958 w 1488958"/>
              <a:gd name="connsiteY2" fmla="*/ 726557 h 1453113"/>
              <a:gd name="connsiteX3" fmla="*/ 744479 w 1488958"/>
              <a:gd name="connsiteY3" fmla="*/ 1453114 h 1453113"/>
              <a:gd name="connsiteX4" fmla="*/ 0 w 1488958"/>
              <a:gd name="connsiteY4" fmla="*/ 726557 h 1453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8958" h="1453113">
                <a:moveTo>
                  <a:pt x="0" y="726557"/>
                </a:moveTo>
                <a:cubicBezTo>
                  <a:pt x="0" y="325291"/>
                  <a:pt x="333315" y="0"/>
                  <a:pt x="744479" y="0"/>
                </a:cubicBezTo>
                <a:cubicBezTo>
                  <a:pt x="1155643" y="0"/>
                  <a:pt x="1488958" y="325291"/>
                  <a:pt x="1488958" y="726557"/>
                </a:cubicBezTo>
                <a:cubicBezTo>
                  <a:pt x="1488958" y="1127823"/>
                  <a:pt x="1155643" y="1453114"/>
                  <a:pt x="744479" y="1453114"/>
                </a:cubicBezTo>
                <a:cubicBezTo>
                  <a:pt x="333315" y="1453114"/>
                  <a:pt x="0" y="1127823"/>
                  <a:pt x="0" y="726557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7103" tIns="231853" rIns="237103" bIns="23185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500" dirty="0"/>
              <a:t>EU </a:t>
            </a:r>
            <a:r>
              <a:rPr lang="pl-PL" sz="1500" dirty="0" err="1"/>
              <a:t>grants</a:t>
            </a:r>
            <a:endParaRPr lang="pl-PL" sz="1500" kern="1200" dirty="0"/>
          </a:p>
        </p:txBody>
      </p:sp>
    </p:spTree>
    <p:extLst>
      <p:ext uri="{BB962C8B-B14F-4D97-AF65-F5344CB8AC3E}">
        <p14:creationId xmlns:p14="http://schemas.microsoft.com/office/powerpoint/2010/main" val="402378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963489"/>
              </p:ext>
            </p:extLst>
          </p:nvPr>
        </p:nvGraphicFramePr>
        <p:xfrm>
          <a:off x="304800" y="1736824"/>
          <a:ext cx="8686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 pitchFamily="34" charset="0"/>
                          <a:ea typeface="Calibri"/>
                        </a:rPr>
                        <a:t>cost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Self-Employment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err="1" smtClean="0">
                          <a:effectLst/>
                          <a:latin typeface="Calibri" pitchFamily="34" charset="0"/>
                          <a:ea typeface="Calibri"/>
                        </a:rPr>
                        <a:t>Twój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 StartUp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Registration time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noProof="0" dirty="0" smtClean="0">
                          <a:effectLst/>
                          <a:latin typeface="Calibri" pitchFamily="34" charset="0"/>
                          <a:ea typeface="Calibri"/>
                        </a:rPr>
                        <a:t>Around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 1 week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10 minutes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Registration </a:t>
                      </a:r>
                      <a:r>
                        <a:rPr lang="pl-PL" sz="2000" b="1" dirty="0" err="1" smtClean="0">
                          <a:effectLst/>
                          <a:latin typeface="Calibri" pitchFamily="34" charset="0"/>
                          <a:ea typeface="Calibri"/>
                        </a:rPr>
                        <a:t>cost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40 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TAX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l-PL" sz="20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Calibri"/>
                          <a:cs typeface="+mn-cs"/>
                        </a:rPr>
                        <a:t>100 – 240 EUR</a:t>
                      </a:r>
                      <a:endParaRPr kumimoji="0" lang="en-GB" sz="2000" b="1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Calibri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Office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95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Bookkeeping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35 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T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raining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120 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Legal advice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60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en-GB" sz="2000" b="1" dirty="0" err="1" smtClean="0">
                          <a:effectLst/>
                          <a:latin typeface="Calibri" pitchFamily="34" charset="0"/>
                          <a:ea typeface="Calibri"/>
                        </a:rPr>
                        <a:t>zł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/2,5 h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err="1" smtClean="0">
                          <a:effectLst/>
                          <a:latin typeface="Calibri" pitchFamily="34" charset="0"/>
                          <a:ea typeface="Calibri"/>
                        </a:rPr>
                        <a:t>Promotion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120</a:t>
                      </a: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pl-PL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EUR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0 </a:t>
                      </a:r>
                      <a:r>
                        <a:rPr lang="en-GB" sz="2000" b="1" dirty="0" err="1" smtClean="0">
                          <a:effectLst/>
                          <a:latin typeface="Calibri" pitchFamily="34" charset="0"/>
                          <a:ea typeface="Calibri"/>
                        </a:rPr>
                        <a:t>zł</a:t>
                      </a:r>
                      <a:endParaRPr lang="en-GB" sz="2000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  <a:latin typeface="Calibri" pitchFamily="34" charset="0"/>
                          <a:ea typeface="Calibri"/>
                        </a:rPr>
                        <a:t>SUMA</a:t>
                      </a:r>
                      <a:endParaRPr lang="en-GB" sz="2000" b="1" dirty="0">
                        <a:effectLst/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Calibri"/>
                        </a:rPr>
                        <a:t>570 </a:t>
                      </a:r>
                      <a:r>
                        <a:rPr lang="en-GB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Calibri"/>
                        </a:rPr>
                        <a:t>-</a:t>
                      </a:r>
                      <a:r>
                        <a:rPr lang="pl-PL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Calibri"/>
                        </a:rPr>
                        <a:t> 700</a:t>
                      </a:r>
                      <a:r>
                        <a:rPr lang="en-GB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Calibri"/>
                        </a:rPr>
                        <a:t> EUR</a:t>
                      </a:r>
                      <a:endParaRPr lang="en-GB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l-PL" sz="20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Calibri"/>
                          <a:cs typeface="+mn-cs"/>
                        </a:rPr>
                        <a:t>60 EUR</a:t>
                      </a:r>
                      <a:endParaRPr kumimoji="0" lang="en-GB" sz="20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Calibri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9" y="-1308631"/>
            <a:ext cx="5724635" cy="3816424"/>
          </a:xfrm>
          <a:prstGeom prst="rect">
            <a:avLst/>
          </a:prstGeom>
        </p:spPr>
      </p:pic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1403648" y="307685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</a:t>
            </a:r>
            <a:endParaRPr lang="pl-PL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148064" y="6376392"/>
            <a:ext cx="4568552" cy="48160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www.twojstartup.pl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60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281094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Minimize taxes – 9%,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Possibilities focus on businesses ,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Cash – it’s </a:t>
            </a:r>
            <a:r>
              <a:rPr lang="pl-PL" smtClean="0"/>
              <a:t>cheaper</a:t>
            </a:r>
            <a:r>
              <a:rPr lang="en-GB" smtClean="0"/>
              <a:t>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67421" y="133687"/>
            <a:ext cx="5849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Pre-INCUBATION</a:t>
            </a:r>
          </a:p>
          <a:p>
            <a:pPr algn="ctr"/>
            <a:r>
              <a:rPr lang="en-GB" sz="3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GB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4704" y="-1323528"/>
            <a:ext cx="5724635" cy="381642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5148064" y="6376392"/>
            <a:ext cx="4568552" cy="48160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www.twojstartup.pl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1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6378997"/>
            <a:ext cx="4568552" cy="481608"/>
          </a:xfrm>
        </p:spPr>
        <p:txBody>
          <a:bodyPr>
            <a:normAutofit/>
          </a:bodyPr>
          <a:lstStyle/>
          <a:p>
            <a:r>
              <a:rPr lang="pl-PL" dirty="0" smtClean="0"/>
              <a:t>www.twojstartup.pl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-1323528"/>
            <a:ext cx="5724635" cy="38164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95936" y="307685"/>
            <a:ext cx="4680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</a:t>
            </a: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pl-PL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9" y="1060443"/>
            <a:ext cx="83585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en-GB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n-GB" sz="2200" dirty="0" smtClean="0"/>
              <a:t>Actually </a:t>
            </a:r>
            <a:r>
              <a:rPr lang="en-GB" sz="2200" b="1" dirty="0" smtClean="0"/>
              <a:t>20 </a:t>
            </a:r>
            <a:r>
              <a:rPr lang="en-GB" sz="2200" dirty="0" smtClean="0"/>
              <a:t>branch in Poland</a:t>
            </a:r>
          </a:p>
          <a:p>
            <a:endParaRPr lang="en-GB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n-GB" sz="2200" dirty="0" smtClean="0"/>
              <a:t>More than </a:t>
            </a:r>
            <a:r>
              <a:rPr lang="en-GB" sz="2200" b="1" dirty="0" smtClean="0"/>
              <a:t>300 </a:t>
            </a:r>
            <a:r>
              <a:rPr lang="en-GB" sz="2200" dirty="0" smtClean="0"/>
              <a:t>beneficiaries</a:t>
            </a:r>
          </a:p>
          <a:p>
            <a:endParaRPr lang="en-GB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n-GB" sz="2200" dirty="0" smtClean="0"/>
              <a:t>Sales beneficiaries exceed </a:t>
            </a:r>
            <a:r>
              <a:rPr lang="en-GB" sz="2200" b="1" dirty="0" smtClean="0"/>
              <a:t>tens of thousands of euros </a:t>
            </a:r>
            <a:r>
              <a:rPr lang="en-GB" sz="2200" dirty="0" smtClean="0"/>
              <a:t>per month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n-GB" sz="2200" dirty="0" smtClean="0"/>
              <a:t>Indigenous</a:t>
            </a:r>
            <a:r>
              <a:rPr lang="pl-PL" sz="2200" dirty="0" smtClean="0"/>
              <a:t> </a:t>
            </a:r>
            <a:r>
              <a:rPr lang="en-GB" sz="2200" dirty="0"/>
              <a:t>grants </a:t>
            </a:r>
            <a:r>
              <a:rPr lang="pl-PL" sz="2200" dirty="0" smtClean="0"/>
              <a:t>for B</a:t>
            </a:r>
            <a:r>
              <a:rPr lang="en-GB" sz="2200" dirty="0" err="1" smtClean="0"/>
              <a:t>eneficiaries</a:t>
            </a:r>
            <a:r>
              <a:rPr lang="en-GB" sz="2200" dirty="0" smtClean="0"/>
              <a:t> </a:t>
            </a:r>
            <a:r>
              <a:rPr lang="en-GB" sz="2200" dirty="0"/>
              <a:t>exceed </a:t>
            </a:r>
            <a:r>
              <a:rPr lang="pl-PL" sz="2200" b="1" dirty="0" smtClean="0"/>
              <a:t>250 000 EUR.</a:t>
            </a:r>
            <a:endParaRPr lang="en-GB" sz="2200" b="1" dirty="0" smtClean="0"/>
          </a:p>
          <a:p>
            <a:endParaRPr lang="en-GB" sz="2200" dirty="0" smtClean="0"/>
          </a:p>
          <a:p>
            <a:endParaRPr lang="en-GB" sz="2200" b="1" dirty="0" smtClean="0">
              <a:solidFill>
                <a:schemeClr val="accent6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GB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653135"/>
            <a:ext cx="2353065" cy="1764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5146" y="1169460"/>
            <a:ext cx="7200900" cy="0"/>
          </a:xfrm>
          <a:prstGeom prst="line">
            <a:avLst/>
          </a:prstGeom>
          <a:noFill/>
          <a:ln w="15875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9" y="4365104"/>
            <a:ext cx="2922953" cy="16441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65104"/>
            <a:ext cx="3040192" cy="17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70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1184</TotalTime>
  <Words>272</Words>
  <Application>Microsoft Office PowerPoint</Application>
  <PresentationFormat>Pokaz na ekranie (4:3)</PresentationFormat>
  <Paragraphs>118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Trek</vt:lpstr>
      <vt:lpstr>„Twój StartUp”  how it works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comparison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Samozatrudnienie lektorów jako forma optymalizacji  kosztów zatrudnienia</dc:title>
  <dc:creator>Grzegorz Stępień</dc:creator>
  <cp:lastModifiedBy>Kamil</cp:lastModifiedBy>
  <cp:revision>143</cp:revision>
  <cp:lastPrinted>2013-05-09T07:03:09Z</cp:lastPrinted>
  <dcterms:created xsi:type="dcterms:W3CDTF">2013-04-24T11:21:49Z</dcterms:created>
  <dcterms:modified xsi:type="dcterms:W3CDTF">2013-12-04T17:15:25Z</dcterms:modified>
</cp:coreProperties>
</file>